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7" r:id="rId3"/>
    <p:sldId id="257" r:id="rId4"/>
    <p:sldId id="278" r:id="rId5"/>
    <p:sldId id="264" r:id="rId6"/>
    <p:sldId id="288" r:id="rId7"/>
    <p:sldId id="286" r:id="rId8"/>
    <p:sldId id="266" r:id="rId9"/>
    <p:sldId id="273" r:id="rId10"/>
    <p:sldId id="287" r:id="rId11"/>
    <p:sldId id="258" r:id="rId12"/>
    <p:sldId id="265" r:id="rId13"/>
    <p:sldId id="259" r:id="rId14"/>
    <p:sldId id="289" r:id="rId15"/>
    <p:sldId id="260" r:id="rId16"/>
    <p:sldId id="262" r:id="rId17"/>
    <p:sldId id="267" r:id="rId18"/>
    <p:sldId id="268" r:id="rId19"/>
    <p:sldId id="283" r:id="rId20"/>
    <p:sldId id="280" r:id="rId21"/>
    <p:sldId id="263" r:id="rId22"/>
    <p:sldId id="269" r:id="rId23"/>
    <p:sldId id="270" r:id="rId24"/>
    <p:sldId id="284" r:id="rId25"/>
    <p:sldId id="279" r:id="rId26"/>
    <p:sldId id="261" r:id="rId27"/>
    <p:sldId id="271" r:id="rId28"/>
    <p:sldId id="272" r:id="rId29"/>
    <p:sldId id="285" r:id="rId30"/>
    <p:sldId id="281" r:id="rId31"/>
    <p:sldId id="276" r:id="rId32"/>
    <p:sldId id="274" r:id="rId33"/>
    <p:sldId id="290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DCC4DE-0E85-E629-7359-FAF85EEEC917}" v="309" dt="2025-04-24T12:59:27.942"/>
    <p1510:client id="{ED2068B8-75EC-D171-3CFB-6E591C4130A0}" v="94" dt="2025-04-24T15:13:11.742"/>
    <p1510:client id="{FC4DDDA1-C505-D4EB-1F41-85EAAEECC44E}" v="108" dt="2025-04-22T21:52:04.7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3AD603-B36B-486B-BADF-998F10B5DEC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3666F6F-C003-44CC-B808-1B308BB24A0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Connections between art and literature</a:t>
          </a:r>
        </a:p>
      </dgm:t>
    </dgm:pt>
    <dgm:pt modelId="{FF19F64C-393A-404F-BA84-B3AFDBFE12B6}" type="parTrans" cxnId="{DBB817A7-0832-4289-8E7E-A94BADCF3CBA}">
      <dgm:prSet/>
      <dgm:spPr/>
      <dgm:t>
        <a:bodyPr/>
        <a:lstStyle/>
        <a:p>
          <a:endParaRPr lang="en-US"/>
        </a:p>
      </dgm:t>
    </dgm:pt>
    <dgm:pt modelId="{EB152EE9-4050-432F-B2FF-5A2B26C53710}" type="sibTrans" cxnId="{DBB817A7-0832-4289-8E7E-A94BADCF3CBA}">
      <dgm:prSet/>
      <dgm:spPr/>
      <dgm:t>
        <a:bodyPr/>
        <a:lstStyle/>
        <a:p>
          <a:endParaRPr lang="en-US"/>
        </a:p>
      </dgm:t>
    </dgm:pt>
    <dgm:pt modelId="{7079FE0E-1586-4D1D-932C-DFAFC4564CE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Use of storyboards in classrooms</a:t>
          </a:r>
        </a:p>
      </dgm:t>
    </dgm:pt>
    <dgm:pt modelId="{9BD0CC3B-038D-49C6-AF3E-204CDF513083}" type="parTrans" cxnId="{FD6CF660-6E36-4AA5-8145-B9C17EAE70EB}">
      <dgm:prSet/>
      <dgm:spPr/>
      <dgm:t>
        <a:bodyPr/>
        <a:lstStyle/>
        <a:p>
          <a:endParaRPr lang="en-US"/>
        </a:p>
      </dgm:t>
    </dgm:pt>
    <dgm:pt modelId="{12091A22-54B5-4179-A78B-4EB58754E435}" type="sibTrans" cxnId="{FD6CF660-6E36-4AA5-8145-B9C17EAE70EB}">
      <dgm:prSet/>
      <dgm:spPr/>
      <dgm:t>
        <a:bodyPr/>
        <a:lstStyle/>
        <a:p>
          <a:endParaRPr lang="en-US"/>
        </a:p>
      </dgm:t>
    </dgm:pt>
    <dgm:pt modelId="{6785B6BF-9D57-4619-8DCE-DE7FC4C6488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Theories surrounding plot structure</a:t>
          </a:r>
        </a:p>
      </dgm:t>
    </dgm:pt>
    <dgm:pt modelId="{3B8A8BDE-7015-46E1-9A73-02FE137E99AF}" type="parTrans" cxnId="{6F59A72D-66BE-45DB-BF4A-33C2E74AEF55}">
      <dgm:prSet/>
      <dgm:spPr/>
      <dgm:t>
        <a:bodyPr/>
        <a:lstStyle/>
        <a:p>
          <a:endParaRPr lang="en-US"/>
        </a:p>
      </dgm:t>
    </dgm:pt>
    <dgm:pt modelId="{A8B73AA7-64C7-4971-8578-ED5E0DF884FB}" type="sibTrans" cxnId="{6F59A72D-66BE-45DB-BF4A-33C2E74AEF55}">
      <dgm:prSet/>
      <dgm:spPr/>
      <dgm:t>
        <a:bodyPr/>
        <a:lstStyle/>
        <a:p>
          <a:endParaRPr lang="en-US"/>
        </a:p>
      </dgm:t>
    </dgm:pt>
    <dgm:pt modelId="{13D51329-4564-49F8-9831-988EB9B28CC5}" type="pres">
      <dgm:prSet presAssocID="{703AD603-B36B-486B-BADF-998F10B5DECF}" presName="root" presStyleCnt="0">
        <dgm:presLayoutVars>
          <dgm:dir/>
          <dgm:resizeHandles val="exact"/>
        </dgm:presLayoutVars>
      </dgm:prSet>
      <dgm:spPr/>
    </dgm:pt>
    <dgm:pt modelId="{4213FBBE-7912-4C8D-ADA4-7DF20A54D676}" type="pres">
      <dgm:prSet presAssocID="{F3666F6F-C003-44CC-B808-1B308BB24A07}" presName="compNode" presStyleCnt="0"/>
      <dgm:spPr/>
    </dgm:pt>
    <dgm:pt modelId="{9AF15AFA-AE14-4250-B206-F49ECA930072}" type="pres">
      <dgm:prSet presAssocID="{F3666F6F-C003-44CC-B808-1B308BB24A07}" presName="bgRect" presStyleLbl="bgShp" presStyleIdx="0" presStyleCnt="3"/>
      <dgm:spPr/>
    </dgm:pt>
    <dgm:pt modelId="{7F97A85B-0374-4012-8B63-D4CA36C1819A}" type="pres">
      <dgm:prSet presAssocID="{F3666F6F-C003-44CC-B808-1B308BB24A0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8FB7AB2C-FA7A-488F-8FA2-F9D3645A7DFC}" type="pres">
      <dgm:prSet presAssocID="{F3666F6F-C003-44CC-B808-1B308BB24A07}" presName="spaceRect" presStyleCnt="0"/>
      <dgm:spPr/>
    </dgm:pt>
    <dgm:pt modelId="{6699400B-4F10-4385-9EC3-2F582DF28C32}" type="pres">
      <dgm:prSet presAssocID="{F3666F6F-C003-44CC-B808-1B308BB24A07}" presName="parTx" presStyleLbl="revTx" presStyleIdx="0" presStyleCnt="3">
        <dgm:presLayoutVars>
          <dgm:chMax val="0"/>
          <dgm:chPref val="0"/>
        </dgm:presLayoutVars>
      </dgm:prSet>
      <dgm:spPr/>
    </dgm:pt>
    <dgm:pt modelId="{7D4F0801-BD15-4ADF-AD7B-FDBA0475CACD}" type="pres">
      <dgm:prSet presAssocID="{EB152EE9-4050-432F-B2FF-5A2B26C53710}" presName="sibTrans" presStyleCnt="0"/>
      <dgm:spPr/>
    </dgm:pt>
    <dgm:pt modelId="{BBF78822-4719-4555-8070-8EEEDAB0E330}" type="pres">
      <dgm:prSet presAssocID="{7079FE0E-1586-4D1D-932C-DFAFC4564CEE}" presName="compNode" presStyleCnt="0"/>
      <dgm:spPr/>
    </dgm:pt>
    <dgm:pt modelId="{AA37BD41-E837-43AC-BAD1-49F25F07A822}" type="pres">
      <dgm:prSet presAssocID="{7079FE0E-1586-4D1D-932C-DFAFC4564CEE}" presName="bgRect" presStyleLbl="bgShp" presStyleIdx="1" presStyleCnt="3"/>
      <dgm:spPr/>
    </dgm:pt>
    <dgm:pt modelId="{DB4D3434-0253-4393-8A1E-5CF53F22B5C6}" type="pres">
      <dgm:prSet presAssocID="{7079FE0E-1586-4D1D-932C-DFAFC4564CE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6478E26D-3B27-4A31-8A4B-1683E734E43F}" type="pres">
      <dgm:prSet presAssocID="{7079FE0E-1586-4D1D-932C-DFAFC4564CEE}" presName="spaceRect" presStyleCnt="0"/>
      <dgm:spPr/>
    </dgm:pt>
    <dgm:pt modelId="{0FBD8BCA-6C8D-4547-BB85-7406E9BC55EF}" type="pres">
      <dgm:prSet presAssocID="{7079FE0E-1586-4D1D-932C-DFAFC4564CEE}" presName="parTx" presStyleLbl="revTx" presStyleIdx="1" presStyleCnt="3">
        <dgm:presLayoutVars>
          <dgm:chMax val="0"/>
          <dgm:chPref val="0"/>
        </dgm:presLayoutVars>
      </dgm:prSet>
      <dgm:spPr/>
    </dgm:pt>
    <dgm:pt modelId="{E17A3AB4-215D-49CD-885A-BC962163567D}" type="pres">
      <dgm:prSet presAssocID="{12091A22-54B5-4179-A78B-4EB58754E435}" presName="sibTrans" presStyleCnt="0"/>
      <dgm:spPr/>
    </dgm:pt>
    <dgm:pt modelId="{B80B9877-7AD0-423E-810F-DAD33F5537FA}" type="pres">
      <dgm:prSet presAssocID="{6785B6BF-9D57-4619-8DCE-DE7FC4C64885}" presName="compNode" presStyleCnt="0"/>
      <dgm:spPr/>
    </dgm:pt>
    <dgm:pt modelId="{CEC3E064-143E-4FCA-B411-54AB6DCEAC4E}" type="pres">
      <dgm:prSet presAssocID="{6785B6BF-9D57-4619-8DCE-DE7FC4C64885}" presName="bgRect" presStyleLbl="bgShp" presStyleIdx="2" presStyleCnt="3"/>
      <dgm:spPr/>
    </dgm:pt>
    <dgm:pt modelId="{D278ADBF-0C3B-4DE0-A22C-C8E573FB0414}" type="pres">
      <dgm:prSet presAssocID="{6785B6BF-9D57-4619-8DCE-DE7FC4C6488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5C182426-34E3-4E8E-A791-B6ADBCCCB740}" type="pres">
      <dgm:prSet presAssocID="{6785B6BF-9D57-4619-8DCE-DE7FC4C64885}" presName="spaceRect" presStyleCnt="0"/>
      <dgm:spPr/>
    </dgm:pt>
    <dgm:pt modelId="{146318D2-69F0-40B5-8264-7F0B2AAAE0DA}" type="pres">
      <dgm:prSet presAssocID="{6785B6BF-9D57-4619-8DCE-DE7FC4C64885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6F59A72D-66BE-45DB-BF4A-33C2E74AEF55}" srcId="{703AD603-B36B-486B-BADF-998F10B5DECF}" destId="{6785B6BF-9D57-4619-8DCE-DE7FC4C64885}" srcOrd="2" destOrd="0" parTransId="{3B8A8BDE-7015-46E1-9A73-02FE137E99AF}" sibTransId="{A8B73AA7-64C7-4971-8578-ED5E0DF884FB}"/>
    <dgm:cxn modelId="{FD6CF660-6E36-4AA5-8145-B9C17EAE70EB}" srcId="{703AD603-B36B-486B-BADF-998F10B5DECF}" destId="{7079FE0E-1586-4D1D-932C-DFAFC4564CEE}" srcOrd="1" destOrd="0" parTransId="{9BD0CC3B-038D-49C6-AF3E-204CDF513083}" sibTransId="{12091A22-54B5-4179-A78B-4EB58754E435}"/>
    <dgm:cxn modelId="{6DF3D883-4A35-4EE1-BDC3-9393CDD1B2A6}" type="presOf" srcId="{6785B6BF-9D57-4619-8DCE-DE7FC4C64885}" destId="{146318D2-69F0-40B5-8264-7F0B2AAAE0DA}" srcOrd="0" destOrd="0" presId="urn:microsoft.com/office/officeart/2018/2/layout/IconVerticalSolidList"/>
    <dgm:cxn modelId="{DBB817A7-0832-4289-8E7E-A94BADCF3CBA}" srcId="{703AD603-B36B-486B-BADF-998F10B5DECF}" destId="{F3666F6F-C003-44CC-B808-1B308BB24A07}" srcOrd="0" destOrd="0" parTransId="{FF19F64C-393A-404F-BA84-B3AFDBFE12B6}" sibTransId="{EB152EE9-4050-432F-B2FF-5A2B26C53710}"/>
    <dgm:cxn modelId="{586119E3-0810-43CB-B4A7-C41266E45F1B}" type="presOf" srcId="{7079FE0E-1586-4D1D-932C-DFAFC4564CEE}" destId="{0FBD8BCA-6C8D-4547-BB85-7406E9BC55EF}" srcOrd="0" destOrd="0" presId="urn:microsoft.com/office/officeart/2018/2/layout/IconVerticalSolidList"/>
    <dgm:cxn modelId="{CCA391E3-4A81-463D-B3C6-1B34E7E4A4BE}" type="presOf" srcId="{703AD603-B36B-486B-BADF-998F10B5DECF}" destId="{13D51329-4564-49F8-9831-988EB9B28CC5}" srcOrd="0" destOrd="0" presId="urn:microsoft.com/office/officeart/2018/2/layout/IconVerticalSolidList"/>
    <dgm:cxn modelId="{80BE56FD-B309-4CC7-B964-388198CE91EA}" type="presOf" srcId="{F3666F6F-C003-44CC-B808-1B308BB24A07}" destId="{6699400B-4F10-4385-9EC3-2F582DF28C32}" srcOrd="0" destOrd="0" presId="urn:microsoft.com/office/officeart/2018/2/layout/IconVerticalSolidList"/>
    <dgm:cxn modelId="{3EBD6073-AFC2-4CEB-A77C-847A8A9C8563}" type="presParOf" srcId="{13D51329-4564-49F8-9831-988EB9B28CC5}" destId="{4213FBBE-7912-4C8D-ADA4-7DF20A54D676}" srcOrd="0" destOrd="0" presId="urn:microsoft.com/office/officeart/2018/2/layout/IconVerticalSolidList"/>
    <dgm:cxn modelId="{63C749DA-A2C8-40B3-96D3-6F6BDE908D7B}" type="presParOf" srcId="{4213FBBE-7912-4C8D-ADA4-7DF20A54D676}" destId="{9AF15AFA-AE14-4250-B206-F49ECA930072}" srcOrd="0" destOrd="0" presId="urn:microsoft.com/office/officeart/2018/2/layout/IconVerticalSolidList"/>
    <dgm:cxn modelId="{6DF7FF26-F0D1-4F66-B330-15FA1B6136AD}" type="presParOf" srcId="{4213FBBE-7912-4C8D-ADA4-7DF20A54D676}" destId="{7F97A85B-0374-4012-8B63-D4CA36C1819A}" srcOrd="1" destOrd="0" presId="urn:microsoft.com/office/officeart/2018/2/layout/IconVerticalSolidList"/>
    <dgm:cxn modelId="{65ACFAD3-899A-4920-B8DD-4EA2957D47AC}" type="presParOf" srcId="{4213FBBE-7912-4C8D-ADA4-7DF20A54D676}" destId="{8FB7AB2C-FA7A-488F-8FA2-F9D3645A7DFC}" srcOrd="2" destOrd="0" presId="urn:microsoft.com/office/officeart/2018/2/layout/IconVerticalSolidList"/>
    <dgm:cxn modelId="{E1D9788D-6E69-42E2-AE89-0B50316CDFBA}" type="presParOf" srcId="{4213FBBE-7912-4C8D-ADA4-7DF20A54D676}" destId="{6699400B-4F10-4385-9EC3-2F582DF28C32}" srcOrd="3" destOrd="0" presId="urn:microsoft.com/office/officeart/2018/2/layout/IconVerticalSolidList"/>
    <dgm:cxn modelId="{5BA2C18A-589D-42B4-9B3E-561C34BE02AA}" type="presParOf" srcId="{13D51329-4564-49F8-9831-988EB9B28CC5}" destId="{7D4F0801-BD15-4ADF-AD7B-FDBA0475CACD}" srcOrd="1" destOrd="0" presId="urn:microsoft.com/office/officeart/2018/2/layout/IconVerticalSolidList"/>
    <dgm:cxn modelId="{6EB1748B-D44F-4FF5-9DA3-B8B2DEECE3FD}" type="presParOf" srcId="{13D51329-4564-49F8-9831-988EB9B28CC5}" destId="{BBF78822-4719-4555-8070-8EEEDAB0E330}" srcOrd="2" destOrd="0" presId="urn:microsoft.com/office/officeart/2018/2/layout/IconVerticalSolidList"/>
    <dgm:cxn modelId="{24F9B5B3-465B-4A88-B864-004E1F44680E}" type="presParOf" srcId="{BBF78822-4719-4555-8070-8EEEDAB0E330}" destId="{AA37BD41-E837-43AC-BAD1-49F25F07A822}" srcOrd="0" destOrd="0" presId="urn:microsoft.com/office/officeart/2018/2/layout/IconVerticalSolidList"/>
    <dgm:cxn modelId="{97656124-1A69-4F29-9DAD-1FAD9E6C0D96}" type="presParOf" srcId="{BBF78822-4719-4555-8070-8EEEDAB0E330}" destId="{DB4D3434-0253-4393-8A1E-5CF53F22B5C6}" srcOrd="1" destOrd="0" presId="urn:microsoft.com/office/officeart/2018/2/layout/IconVerticalSolidList"/>
    <dgm:cxn modelId="{44060706-BE9D-43F8-ACCB-E32CF422E209}" type="presParOf" srcId="{BBF78822-4719-4555-8070-8EEEDAB0E330}" destId="{6478E26D-3B27-4A31-8A4B-1683E734E43F}" srcOrd="2" destOrd="0" presId="urn:microsoft.com/office/officeart/2018/2/layout/IconVerticalSolidList"/>
    <dgm:cxn modelId="{78D5C191-0CDD-47A4-9F11-CD82A1C9521B}" type="presParOf" srcId="{BBF78822-4719-4555-8070-8EEEDAB0E330}" destId="{0FBD8BCA-6C8D-4547-BB85-7406E9BC55EF}" srcOrd="3" destOrd="0" presId="urn:microsoft.com/office/officeart/2018/2/layout/IconVerticalSolidList"/>
    <dgm:cxn modelId="{7CB106E5-135D-4975-AD49-2115CCA43CC7}" type="presParOf" srcId="{13D51329-4564-49F8-9831-988EB9B28CC5}" destId="{E17A3AB4-215D-49CD-885A-BC962163567D}" srcOrd="3" destOrd="0" presId="urn:microsoft.com/office/officeart/2018/2/layout/IconVerticalSolidList"/>
    <dgm:cxn modelId="{2A037BEF-FF4B-4002-BE59-AE9DDA739A3B}" type="presParOf" srcId="{13D51329-4564-49F8-9831-988EB9B28CC5}" destId="{B80B9877-7AD0-423E-810F-DAD33F5537FA}" srcOrd="4" destOrd="0" presId="urn:microsoft.com/office/officeart/2018/2/layout/IconVerticalSolidList"/>
    <dgm:cxn modelId="{1D6E9A35-65F2-40CA-B45F-E716CB9187EA}" type="presParOf" srcId="{B80B9877-7AD0-423E-810F-DAD33F5537FA}" destId="{CEC3E064-143E-4FCA-B411-54AB6DCEAC4E}" srcOrd="0" destOrd="0" presId="urn:microsoft.com/office/officeart/2018/2/layout/IconVerticalSolidList"/>
    <dgm:cxn modelId="{EAA72297-9AFE-4EF0-9CBD-85C7C0D88B7C}" type="presParOf" srcId="{B80B9877-7AD0-423E-810F-DAD33F5537FA}" destId="{D278ADBF-0C3B-4DE0-A22C-C8E573FB0414}" srcOrd="1" destOrd="0" presId="urn:microsoft.com/office/officeart/2018/2/layout/IconVerticalSolidList"/>
    <dgm:cxn modelId="{252D7106-B61E-47E4-B2EF-5A9FA53AD8F7}" type="presParOf" srcId="{B80B9877-7AD0-423E-810F-DAD33F5537FA}" destId="{5C182426-34E3-4E8E-A791-B6ADBCCCB740}" srcOrd="2" destOrd="0" presId="urn:microsoft.com/office/officeart/2018/2/layout/IconVerticalSolidList"/>
    <dgm:cxn modelId="{6AC33CCB-5C38-4185-B178-BCE1D3F721CA}" type="presParOf" srcId="{B80B9877-7AD0-423E-810F-DAD33F5537FA}" destId="{146318D2-69F0-40B5-8264-7F0B2AAAE0D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B2B056-0940-4814-BD95-7088147C16D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FBC0B7D-664B-4EB1-B223-B79BC2956020}">
      <dgm:prSet/>
      <dgm:spPr/>
      <dgm:t>
        <a:bodyPr/>
        <a:lstStyle/>
        <a:p>
          <a:r>
            <a:rPr lang="en-US"/>
            <a:t>Enables a reader to demonstrate understanding</a:t>
          </a:r>
        </a:p>
      </dgm:t>
    </dgm:pt>
    <dgm:pt modelId="{E226FBD3-F166-49C9-B313-8C77AF86019B}" type="parTrans" cxnId="{A37A77E3-D4F6-4183-85C8-0D81AEFC545D}">
      <dgm:prSet/>
      <dgm:spPr/>
      <dgm:t>
        <a:bodyPr/>
        <a:lstStyle/>
        <a:p>
          <a:endParaRPr lang="en-US"/>
        </a:p>
      </dgm:t>
    </dgm:pt>
    <dgm:pt modelId="{1AFF96D1-B3BC-4E8C-950A-E2B4B57A61E8}" type="sibTrans" cxnId="{A37A77E3-D4F6-4183-85C8-0D81AEFC545D}">
      <dgm:prSet/>
      <dgm:spPr/>
      <dgm:t>
        <a:bodyPr/>
        <a:lstStyle/>
        <a:p>
          <a:endParaRPr lang="en-US"/>
        </a:p>
      </dgm:t>
    </dgm:pt>
    <dgm:pt modelId="{A93996D3-346A-4B74-A445-7A468614489E}">
      <dgm:prSet/>
      <dgm:spPr/>
      <dgm:t>
        <a:bodyPr/>
        <a:lstStyle/>
        <a:p>
          <a:r>
            <a:rPr lang="en-US"/>
            <a:t> Provides a creative approach to literary analysis</a:t>
          </a:r>
        </a:p>
      </dgm:t>
    </dgm:pt>
    <dgm:pt modelId="{4F3A293C-FF74-418D-AC35-A74A3C8A4B0B}" type="parTrans" cxnId="{E435E17A-E6EA-4276-B0D2-182B077514D4}">
      <dgm:prSet/>
      <dgm:spPr/>
      <dgm:t>
        <a:bodyPr/>
        <a:lstStyle/>
        <a:p>
          <a:endParaRPr lang="en-US"/>
        </a:p>
      </dgm:t>
    </dgm:pt>
    <dgm:pt modelId="{FF88D1B2-8B2F-43CD-B9A8-7BCD73662126}" type="sibTrans" cxnId="{E435E17A-E6EA-4276-B0D2-182B077514D4}">
      <dgm:prSet/>
      <dgm:spPr/>
      <dgm:t>
        <a:bodyPr/>
        <a:lstStyle/>
        <a:p>
          <a:endParaRPr lang="en-US"/>
        </a:p>
      </dgm:t>
    </dgm:pt>
    <dgm:pt modelId="{A00136C2-C767-4580-A5C7-136596E6149A}" type="pres">
      <dgm:prSet presAssocID="{7FB2B056-0940-4814-BD95-7088147C16DE}" presName="linear" presStyleCnt="0">
        <dgm:presLayoutVars>
          <dgm:animLvl val="lvl"/>
          <dgm:resizeHandles val="exact"/>
        </dgm:presLayoutVars>
      </dgm:prSet>
      <dgm:spPr/>
    </dgm:pt>
    <dgm:pt modelId="{DE2F2CB4-189D-48EA-B2F7-F371084EF292}" type="pres">
      <dgm:prSet presAssocID="{6FBC0B7D-664B-4EB1-B223-B79BC2956020}" presName="parentText" presStyleLbl="node1" presStyleIdx="0" presStyleCnt="2" custLinFactNeighborX="-6748" custLinFactNeighborY="50001">
        <dgm:presLayoutVars>
          <dgm:chMax val="0"/>
          <dgm:bulletEnabled val="1"/>
        </dgm:presLayoutVars>
      </dgm:prSet>
      <dgm:spPr/>
    </dgm:pt>
    <dgm:pt modelId="{6BB56E6D-9C89-4A95-B898-6023EDD17E8F}" type="pres">
      <dgm:prSet presAssocID="{1AFF96D1-B3BC-4E8C-950A-E2B4B57A61E8}" presName="spacer" presStyleCnt="0"/>
      <dgm:spPr/>
    </dgm:pt>
    <dgm:pt modelId="{BD2DE0B4-FF97-4F09-A13B-DB13B3D6E0F9}" type="pres">
      <dgm:prSet presAssocID="{A93996D3-346A-4B74-A445-7A468614489E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BD2C0151-E854-4413-B4F1-CDCAAB3E8916}" type="presOf" srcId="{6FBC0B7D-664B-4EB1-B223-B79BC2956020}" destId="{DE2F2CB4-189D-48EA-B2F7-F371084EF292}" srcOrd="0" destOrd="0" presId="urn:microsoft.com/office/officeart/2005/8/layout/vList2"/>
    <dgm:cxn modelId="{E435E17A-E6EA-4276-B0D2-182B077514D4}" srcId="{7FB2B056-0940-4814-BD95-7088147C16DE}" destId="{A93996D3-346A-4B74-A445-7A468614489E}" srcOrd="1" destOrd="0" parTransId="{4F3A293C-FF74-418D-AC35-A74A3C8A4B0B}" sibTransId="{FF88D1B2-8B2F-43CD-B9A8-7BCD73662126}"/>
    <dgm:cxn modelId="{ED63B47F-EDB7-4961-8FE2-EF2830EEC9C8}" type="presOf" srcId="{A93996D3-346A-4B74-A445-7A468614489E}" destId="{BD2DE0B4-FF97-4F09-A13B-DB13B3D6E0F9}" srcOrd="0" destOrd="0" presId="urn:microsoft.com/office/officeart/2005/8/layout/vList2"/>
    <dgm:cxn modelId="{6E7C3683-5C9E-447A-AA08-C7CC2625151E}" type="presOf" srcId="{7FB2B056-0940-4814-BD95-7088147C16DE}" destId="{A00136C2-C767-4580-A5C7-136596E6149A}" srcOrd="0" destOrd="0" presId="urn:microsoft.com/office/officeart/2005/8/layout/vList2"/>
    <dgm:cxn modelId="{A37A77E3-D4F6-4183-85C8-0D81AEFC545D}" srcId="{7FB2B056-0940-4814-BD95-7088147C16DE}" destId="{6FBC0B7D-664B-4EB1-B223-B79BC2956020}" srcOrd="0" destOrd="0" parTransId="{E226FBD3-F166-49C9-B313-8C77AF86019B}" sibTransId="{1AFF96D1-B3BC-4E8C-950A-E2B4B57A61E8}"/>
    <dgm:cxn modelId="{8F33A255-79B7-46B3-90AF-8A5F5850B413}" type="presParOf" srcId="{A00136C2-C767-4580-A5C7-136596E6149A}" destId="{DE2F2CB4-189D-48EA-B2F7-F371084EF292}" srcOrd="0" destOrd="0" presId="urn:microsoft.com/office/officeart/2005/8/layout/vList2"/>
    <dgm:cxn modelId="{E0388429-82AD-4036-86A1-7FE031D001B3}" type="presParOf" srcId="{A00136C2-C767-4580-A5C7-136596E6149A}" destId="{6BB56E6D-9C89-4A95-B898-6023EDD17E8F}" srcOrd="1" destOrd="0" presId="urn:microsoft.com/office/officeart/2005/8/layout/vList2"/>
    <dgm:cxn modelId="{DD28AC41-2AAE-42F2-B9FE-65FDC2B3DA74}" type="presParOf" srcId="{A00136C2-C767-4580-A5C7-136596E6149A}" destId="{BD2DE0B4-FF97-4F09-A13B-DB13B3D6E0F9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F15AFA-AE14-4250-B206-F49ECA930072}">
      <dsp:nvSpPr>
        <dsp:cNvPr id="0" name=""/>
        <dsp:cNvSpPr/>
      </dsp:nvSpPr>
      <dsp:spPr>
        <a:xfrm>
          <a:off x="0" y="457"/>
          <a:ext cx="4754880" cy="107089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97A85B-0374-4012-8B63-D4CA36C1819A}">
      <dsp:nvSpPr>
        <dsp:cNvPr id="0" name=""/>
        <dsp:cNvSpPr/>
      </dsp:nvSpPr>
      <dsp:spPr>
        <a:xfrm>
          <a:off x="323945" y="241408"/>
          <a:ext cx="588991" cy="58899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99400B-4F10-4385-9EC3-2F582DF28C32}">
      <dsp:nvSpPr>
        <dsp:cNvPr id="0" name=""/>
        <dsp:cNvSpPr/>
      </dsp:nvSpPr>
      <dsp:spPr>
        <a:xfrm>
          <a:off x="1236881" y="457"/>
          <a:ext cx="3517998" cy="1070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336" tIns="113336" rIns="113336" bIns="113336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Connections between art and literature</a:t>
          </a:r>
        </a:p>
      </dsp:txBody>
      <dsp:txXfrm>
        <a:off x="1236881" y="457"/>
        <a:ext cx="3517998" cy="1070892"/>
      </dsp:txXfrm>
    </dsp:sp>
    <dsp:sp modelId="{AA37BD41-E837-43AC-BAD1-49F25F07A822}">
      <dsp:nvSpPr>
        <dsp:cNvPr id="0" name=""/>
        <dsp:cNvSpPr/>
      </dsp:nvSpPr>
      <dsp:spPr>
        <a:xfrm>
          <a:off x="0" y="1339073"/>
          <a:ext cx="4754880" cy="107089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4D3434-0253-4393-8A1E-5CF53F22B5C6}">
      <dsp:nvSpPr>
        <dsp:cNvPr id="0" name=""/>
        <dsp:cNvSpPr/>
      </dsp:nvSpPr>
      <dsp:spPr>
        <a:xfrm>
          <a:off x="323945" y="1580024"/>
          <a:ext cx="588991" cy="58899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BD8BCA-6C8D-4547-BB85-7406E9BC55EF}">
      <dsp:nvSpPr>
        <dsp:cNvPr id="0" name=""/>
        <dsp:cNvSpPr/>
      </dsp:nvSpPr>
      <dsp:spPr>
        <a:xfrm>
          <a:off x="1236881" y="1339073"/>
          <a:ext cx="3517998" cy="1070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336" tIns="113336" rIns="113336" bIns="113336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Use of storyboards in classrooms</a:t>
          </a:r>
        </a:p>
      </dsp:txBody>
      <dsp:txXfrm>
        <a:off x="1236881" y="1339073"/>
        <a:ext cx="3517998" cy="1070892"/>
      </dsp:txXfrm>
    </dsp:sp>
    <dsp:sp modelId="{CEC3E064-143E-4FCA-B411-54AB6DCEAC4E}">
      <dsp:nvSpPr>
        <dsp:cNvPr id="0" name=""/>
        <dsp:cNvSpPr/>
      </dsp:nvSpPr>
      <dsp:spPr>
        <a:xfrm>
          <a:off x="0" y="2677689"/>
          <a:ext cx="4754880" cy="107089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78ADBF-0C3B-4DE0-A22C-C8E573FB0414}">
      <dsp:nvSpPr>
        <dsp:cNvPr id="0" name=""/>
        <dsp:cNvSpPr/>
      </dsp:nvSpPr>
      <dsp:spPr>
        <a:xfrm>
          <a:off x="323945" y="2918640"/>
          <a:ext cx="588991" cy="58899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6318D2-69F0-40B5-8264-7F0B2AAAE0DA}">
      <dsp:nvSpPr>
        <dsp:cNvPr id="0" name=""/>
        <dsp:cNvSpPr/>
      </dsp:nvSpPr>
      <dsp:spPr>
        <a:xfrm>
          <a:off x="1236881" y="2677689"/>
          <a:ext cx="3517998" cy="1070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336" tIns="113336" rIns="113336" bIns="113336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Theories surrounding plot structure</a:t>
          </a:r>
        </a:p>
      </dsp:txBody>
      <dsp:txXfrm>
        <a:off x="1236881" y="2677689"/>
        <a:ext cx="3517998" cy="10708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2F2CB4-189D-48EA-B2F7-F371084EF292}">
      <dsp:nvSpPr>
        <dsp:cNvPr id="0" name=""/>
        <dsp:cNvSpPr/>
      </dsp:nvSpPr>
      <dsp:spPr>
        <a:xfrm>
          <a:off x="0" y="98460"/>
          <a:ext cx="4754880" cy="17760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Enables a reader to demonstrate understanding</a:t>
          </a:r>
        </a:p>
      </dsp:txBody>
      <dsp:txXfrm>
        <a:off x="86700" y="185160"/>
        <a:ext cx="4581480" cy="1602660"/>
      </dsp:txXfrm>
    </dsp:sp>
    <dsp:sp modelId="{BD2DE0B4-FF97-4F09-A13B-DB13B3D6E0F9}">
      <dsp:nvSpPr>
        <dsp:cNvPr id="0" name=""/>
        <dsp:cNvSpPr/>
      </dsp:nvSpPr>
      <dsp:spPr>
        <a:xfrm>
          <a:off x="0" y="1922040"/>
          <a:ext cx="4754880" cy="17760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 Provides a creative approach to literary analysis</a:t>
          </a:r>
        </a:p>
      </dsp:txBody>
      <dsp:txXfrm>
        <a:off x="86700" y="2008740"/>
        <a:ext cx="4581480" cy="16026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073C11D4-C179-4D6F-B46A-C3BC53DFD2F2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80A390D-EB69-4BEC-807C-B767CF638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0296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C11D4-C179-4D6F-B46A-C3BC53DFD2F2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390D-EB69-4BEC-807C-B767CF638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963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C11D4-C179-4D6F-B46A-C3BC53DFD2F2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390D-EB69-4BEC-807C-B767CF638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285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C11D4-C179-4D6F-B46A-C3BC53DFD2F2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390D-EB69-4BEC-807C-B767CF638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5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73C11D4-C179-4D6F-B46A-C3BC53DFD2F2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80A390D-EB69-4BEC-807C-B767CF638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483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C11D4-C179-4D6F-B46A-C3BC53DFD2F2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390D-EB69-4BEC-807C-B767CF638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034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C11D4-C179-4D6F-B46A-C3BC53DFD2F2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390D-EB69-4BEC-807C-B767CF638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911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C11D4-C179-4D6F-B46A-C3BC53DFD2F2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390D-EB69-4BEC-807C-B767CF638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58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C11D4-C179-4D6F-B46A-C3BC53DFD2F2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390D-EB69-4BEC-807C-B767CF638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753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C11D4-C179-4D6F-B46A-C3BC53DFD2F2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80A390D-EB69-4BEC-807C-B767CF638C6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22046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073C11D4-C179-4D6F-B46A-C3BC53DFD2F2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80A390D-EB69-4BEC-807C-B767CF638C6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25748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73C11D4-C179-4D6F-B46A-C3BC53DFD2F2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80A390D-EB69-4BEC-807C-B767CF638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409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610C8-DAA1-BD2C-9D5F-C242DB7382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/>
              <a:t>Literature in Frames:</a:t>
            </a:r>
            <a:r>
              <a:rPr lang="en-US"/>
              <a:t> </a:t>
            </a:r>
            <a:r>
              <a:rPr lang="en-US" sz="3600"/>
              <a:t>Storyboarding Pivotal Moments of Short Stories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2258EF-21C1-ECD8-F01F-DFFECE7C4B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9444" y="4682063"/>
            <a:ext cx="9070848" cy="457201"/>
          </a:xfrm>
        </p:spPr>
        <p:txBody>
          <a:bodyPr>
            <a:normAutofit/>
          </a:bodyPr>
          <a:lstStyle/>
          <a:p>
            <a:r>
              <a:rPr lang="en-US"/>
              <a:t>By Mia Green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963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8709D-0131-C893-73C8-A520A50B8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623" y="2310552"/>
            <a:ext cx="9070848" cy="2587752"/>
          </a:xfrm>
        </p:spPr>
        <p:txBody>
          <a:bodyPr/>
          <a:lstStyle/>
          <a:p>
            <a:r>
              <a:rPr lang="en-US" sz="6600"/>
              <a:t>Literary Analysis and Plot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2D8F2-3F8E-0896-D202-A11B2D6B62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568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77EA3-021D-001F-CC9F-7AB1337FC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419292"/>
            <a:ext cx="4602152" cy="1718225"/>
          </a:xfrm>
        </p:spPr>
        <p:txBody>
          <a:bodyPr>
            <a:normAutofit/>
          </a:bodyPr>
          <a:lstStyle/>
          <a:p>
            <a:r>
              <a:rPr lang="en-US"/>
              <a:t>Art and Literature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047B46-4F2F-4746-8B82-B30EAAAE0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3443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4E8A8E-D194-4D55-92A3-6B0799722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024" y="253548"/>
            <a:ext cx="5851795" cy="6384816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Hardcover books">
            <a:extLst>
              <a:ext uri="{FF2B5EF4-FFF2-40B4-BE49-F238E27FC236}">
                <a16:creationId xmlns:a16="http://schemas.microsoft.com/office/drawing/2014/main" id="{EFA56312-99AB-AC04-540D-AD3A70D75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7" r="24452" b="2"/>
          <a:stretch/>
        </p:blipFill>
        <p:spPr>
          <a:xfrm>
            <a:off x="407432" y="419292"/>
            <a:ext cx="5522976" cy="6053328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9021DD0-EF85-0372-7A4F-F4334904E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538919"/>
            <a:ext cx="4602152" cy="35968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/>
              <a:t>“Arts (are) described as languages through which we express and discover meanings that are otherwise unavailable.” ( Alan Simpson, </a:t>
            </a:r>
            <a:r>
              <a:rPr lang="en-US" sz="2400" i="1"/>
              <a:t>Language, Literature, and Art</a:t>
            </a:r>
            <a:r>
              <a:rPr lang="en-US" sz="2400"/>
              <a:t>)</a:t>
            </a:r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856582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4999FE9C-D8F9-4F9B-B95B-608C3EF6B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74A153-B15F-5B91-28CD-180AF60FB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450" y="727627"/>
            <a:ext cx="4957553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/>
              <a:t>Storyboarding and Literary Analysis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D000060-D06D-4A48-BD8E-978966CCA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654" y="727628"/>
            <a:ext cx="5367164" cy="541555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E4E5113-B3D0-40F8-9F39-B2C2BF92A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3978" y="886862"/>
            <a:ext cx="5054517" cy="5097085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8" name="Content Placeholder 17" descr="A diagram of a pyramid&#10;&#10;AI-generated content may be incorrect.">
            <a:extLst>
              <a:ext uri="{FF2B5EF4-FFF2-40B4-BE49-F238E27FC236}">
                <a16:creationId xmlns:a16="http://schemas.microsoft.com/office/drawing/2014/main" id="{651F3293-2B97-176F-5D0D-5B99604456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017" y="1785147"/>
            <a:ext cx="4414438" cy="330051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E834EB-C9C2-D4B2-838C-378E672C87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79450" y="2538919"/>
            <a:ext cx="4957554" cy="349612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/>
              <a:t>Storyboards are used as a tool for learning and literary analysis.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/>
              <a:t>Storyboards can frame the plot and show key scenes.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/>
              <a:t>Storyboards are used by readers to create a visual of a story by emphasizing authors' descriptions, style, and overarching themes.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/>
              <a:t>Storyboard creation can help with understanding plot structure. (ex. Freytag’s Pyramid) </a:t>
            </a:r>
          </a:p>
        </p:txBody>
      </p:sp>
    </p:spTree>
    <p:extLst>
      <p:ext uri="{BB962C8B-B14F-4D97-AF65-F5344CB8AC3E}">
        <p14:creationId xmlns:p14="http://schemas.microsoft.com/office/powerpoint/2010/main" val="1156257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F6306EB-203B-4A48-8CDF-23DD52F03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7370" y="0"/>
            <a:ext cx="435463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7801EC8-B630-4BF4-841D-CDE9A180C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7744" y="237744"/>
            <a:ext cx="7652977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05F11-33F5-67C0-8361-B8363F067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r>
              <a:rPr lang="en-US"/>
              <a:t>Kurt Vonnegut’s “8 Shapes of Stories”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CE914-5F61-9EDE-1DE1-63B35F2C3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624520"/>
            <a:ext cx="6281928" cy="364845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000"/>
              <a:t>Vonnegut wrote </a:t>
            </a:r>
            <a:r>
              <a:rPr lang="en-US" sz="2000" i="1"/>
              <a:t>The Slaughterhouse Five</a:t>
            </a:r>
            <a:r>
              <a:rPr lang="en-US" sz="2000"/>
              <a:t> and </a:t>
            </a:r>
            <a:r>
              <a:rPr lang="en-US" sz="2000" i="1"/>
              <a:t>Cat’s Cradle.</a:t>
            </a:r>
          </a:p>
          <a:p>
            <a:pPr marL="0" indent="0">
              <a:buNone/>
            </a:pPr>
            <a:endParaRPr lang="en-US" sz="2000"/>
          </a:p>
          <a:p>
            <a:pPr>
              <a:buFont typeface="Wingdings" panose="05000000000000000000" pitchFamily="2" charset="2"/>
              <a:buChar char="v"/>
            </a:pPr>
            <a:r>
              <a:rPr lang="en-US" sz="2000"/>
              <a:t> Vonnegut presented his master's thesis at the University of Chicago.</a:t>
            </a:r>
          </a:p>
          <a:p>
            <a:pPr marL="0" indent="0">
              <a:buNone/>
            </a:pPr>
            <a:endParaRPr lang="en-US" sz="2000"/>
          </a:p>
          <a:p>
            <a:pPr>
              <a:buFont typeface="Wingdings" panose="05000000000000000000" pitchFamily="2" charset="2"/>
              <a:buChar char="v"/>
            </a:pPr>
            <a:r>
              <a:rPr lang="en-US" sz="2000"/>
              <a:t> Vonnegut's thesis was rejected by the University of Chicago because it seemed "simple."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5" name="Picture 4" descr="A person with curly hair smiling&#10;&#10;AI-generated content may be incorrect.">
            <a:extLst>
              <a:ext uri="{FF2B5EF4-FFF2-40B4-BE49-F238E27FC236}">
                <a16:creationId xmlns:a16="http://schemas.microsoft.com/office/drawing/2014/main" id="{2A03F30B-55BA-DCF7-49E7-80D6E06E3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-1" b="-1"/>
          <a:stretch/>
        </p:blipFill>
        <p:spPr>
          <a:xfrm>
            <a:off x="8386170" y="484632"/>
            <a:ext cx="3318953" cy="2790023"/>
          </a:xfrm>
          <a:prstGeom prst="rect">
            <a:avLst/>
          </a:prstGeom>
        </p:spPr>
      </p:pic>
      <p:pic>
        <p:nvPicPr>
          <p:cNvPr id="7" name="Picture 6" descr="A person standing in front of a chalkboard&#10;&#10;AI-generated content may be incorrect.">
            <a:extLst>
              <a:ext uri="{FF2B5EF4-FFF2-40B4-BE49-F238E27FC236}">
                <a16:creationId xmlns:a16="http://schemas.microsoft.com/office/drawing/2014/main" id="{0281D2D5-055E-B1E4-2F11-A8BA925FC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" r="2" b="2"/>
          <a:stretch/>
        </p:blipFill>
        <p:spPr>
          <a:xfrm>
            <a:off x="8386170" y="3435522"/>
            <a:ext cx="3321198" cy="279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79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rt_Vonnegut_Muted_Clip_2">
            <a:hlinkClick r:id="" action="ppaction://media"/>
            <a:extLst>
              <a:ext uri="{FF2B5EF4-FFF2-40B4-BE49-F238E27FC236}">
                <a16:creationId xmlns:a16="http://schemas.microsoft.com/office/drawing/2014/main" id="{E4E13BDE-D797-B78C-0AB8-A573B04EF6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66556" y="1487384"/>
            <a:ext cx="5058889" cy="379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10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BC15C52-D417-4C89-A5E9-6EB5E2B62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CE539E-6A40-42A5-B2FC-9A3339715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Content Placeholder 4" descr="A graph of a graph&#10;&#10;AI-generated content may be incorrect.">
            <a:extLst>
              <a:ext uri="{FF2B5EF4-FFF2-40B4-BE49-F238E27FC236}">
                <a16:creationId xmlns:a16="http://schemas.microsoft.com/office/drawing/2014/main" id="{CFB21E65-417C-085D-559A-B0D881F1E38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45" y="2068291"/>
            <a:ext cx="4814655" cy="26962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87BBB86-A47A-41C4-8740-DE01B44A7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 descr="A person standing next to a chalkboard&#10;&#10;AI-generated content may be incorrect.">
            <a:extLst>
              <a:ext uri="{FF2B5EF4-FFF2-40B4-BE49-F238E27FC236}">
                <a16:creationId xmlns:a16="http://schemas.microsoft.com/office/drawing/2014/main" id="{3B4138DD-4B65-CD2E-8866-E1609CF6A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187" y="2039799"/>
            <a:ext cx="4809067" cy="275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11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E9B969E-CD96-4162-BA90-449BBDA95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2316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B6401A4-FEE5-4976-857C-1FD0CDB2E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162" y="0"/>
            <a:ext cx="816874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omparison of a diagram&#10;&#10;AI-generated content may be incorrect.">
            <a:extLst>
              <a:ext uri="{FF2B5EF4-FFF2-40B4-BE49-F238E27FC236}">
                <a16:creationId xmlns:a16="http://schemas.microsoft.com/office/drawing/2014/main" id="{3B2B9522-9078-F7F9-6D1D-730A45CBA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2" t="-4571" r="14889" b="4571"/>
          <a:stretch/>
        </p:blipFill>
        <p:spPr>
          <a:xfrm>
            <a:off x="6396995" y="643468"/>
            <a:ext cx="3421076" cy="541020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47AF1DF-6993-45FB-92A5-C36B1A680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25029" cy="6858000"/>
          </a:xfrm>
          <a:prstGeom prst="rect">
            <a:avLst/>
          </a:prstGeom>
          <a:blipFill dpi="0" rotWithShape="1">
            <a:blip r:embed="rId3">
              <a:alphaModFix amt="6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31A586-B299-1C5C-B0CE-C611A03B6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33" y="643464"/>
            <a:ext cx="2888344" cy="1428737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From Bad to Worse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288CCF3-FFAC-EBC2-F2A4-F63DB8A07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337" y="2184036"/>
            <a:ext cx="2888439" cy="386963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1600">
                <a:solidFill>
                  <a:srgbClr val="FFFFFF"/>
                </a:solidFill>
              </a:rPr>
              <a:t>The main character never catches a break.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600">
                <a:solidFill>
                  <a:srgbClr val="FFFFFF"/>
                </a:solidFill>
              </a:rPr>
              <a:t>Authors should always  "make awful things happen” to the characters. </a:t>
            </a:r>
            <a:endParaRPr lang="en-US"/>
          </a:p>
          <a:p>
            <a:pPr>
              <a:buClr>
                <a:srgbClr val="262626"/>
              </a:buClr>
              <a:buFont typeface="Wingdings" panose="05000000000000000000" pitchFamily="2" charset="2"/>
              <a:buChar char="v"/>
            </a:pPr>
            <a:r>
              <a:rPr lang="en-US" sz="1600">
                <a:solidFill>
                  <a:srgbClr val="FFFFFF"/>
                </a:solidFill>
              </a:rPr>
              <a:t>Plot Line</a:t>
            </a:r>
          </a:p>
          <a:p>
            <a:pPr marL="0" indent="0">
              <a:buNone/>
            </a:pPr>
            <a:r>
              <a:rPr lang="en-US" sz="1600">
                <a:solidFill>
                  <a:srgbClr val="FFFFFF"/>
                </a:solidFill>
              </a:rPr>
              <a:t>The story “Good Country People” by Flannery O’Connor could be said to follow this plot shape.</a:t>
            </a:r>
          </a:p>
          <a:p>
            <a:pPr marL="0" indent="0">
              <a:buClr>
                <a:srgbClr val="262626"/>
              </a:buClr>
              <a:buNone/>
            </a:pPr>
            <a:r>
              <a:rPr lang="en-US" sz="1600">
                <a:solidFill>
                  <a:srgbClr val="FFFFFF"/>
                </a:solidFill>
              </a:rPr>
              <a:t>Ex. </a:t>
            </a:r>
            <a:r>
              <a:rPr lang="en-US" sz="1600" i="1">
                <a:solidFill>
                  <a:srgbClr val="FFFFFF"/>
                </a:solidFill>
              </a:rPr>
              <a:t>Joker</a:t>
            </a:r>
            <a:r>
              <a:rPr lang="en-US" sz="1600">
                <a:solidFill>
                  <a:srgbClr val="FFFFFF"/>
                </a:solidFill>
              </a:rPr>
              <a:t> (2019) </a:t>
            </a:r>
          </a:p>
        </p:txBody>
      </p:sp>
    </p:spTree>
    <p:extLst>
      <p:ext uri="{BB962C8B-B14F-4D97-AF65-F5344CB8AC3E}">
        <p14:creationId xmlns:p14="http://schemas.microsoft.com/office/powerpoint/2010/main" val="2696952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E25BDA2-3F4D-4B38-90E7-989465ECD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5EEA05-AD42-442F-B6C6-CB9FC2894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96869A-A70D-42F7-876F-605CB1718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108" y="610955"/>
            <a:ext cx="10927784" cy="563609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D407CC-EF5C-486F-9A14-7F681F986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052" y="777240"/>
            <a:ext cx="10597896" cy="5303520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CF6D33-C9D0-98BB-7DF8-3107A935A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835" y="1420706"/>
            <a:ext cx="3466540" cy="4016587"/>
          </a:xfrm>
        </p:spPr>
        <p:txBody>
          <a:bodyPr>
            <a:normAutofit/>
          </a:bodyPr>
          <a:lstStyle/>
          <a:p>
            <a:r>
              <a:rPr lang="en-US" sz="3600"/>
              <a:t>“Good Country People” by Flannery O’Connor</a:t>
            </a:r>
          </a:p>
        </p:txBody>
      </p:sp>
      <p:pic>
        <p:nvPicPr>
          <p:cNvPr id="5" name="Content Placeholder 4" descr="A drawing of two women in a field of wheat&#10;&#10;AI-generated content may be incorrect.">
            <a:extLst>
              <a:ext uri="{FF2B5EF4-FFF2-40B4-BE49-F238E27FC236}">
                <a16:creationId xmlns:a16="http://schemas.microsoft.com/office/drawing/2014/main" id="{CFF0AD66-5144-E473-593E-5DA819EDBF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8" t="606" r="5923" b="4467"/>
          <a:stretch/>
        </p:blipFill>
        <p:spPr>
          <a:xfrm>
            <a:off x="793753" y="777240"/>
            <a:ext cx="3056709" cy="2432404"/>
          </a:xfr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DD76B5F-5BAA-48C6-9065-9AEF15D30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05731" y="2057401"/>
            <a:ext cx="0" cy="274320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drawing of a family at a table&#10;&#10;AI-generated content may be incorrect.">
            <a:extLst>
              <a:ext uri="{FF2B5EF4-FFF2-40B4-BE49-F238E27FC236}">
                <a16:creationId xmlns:a16="http://schemas.microsoft.com/office/drawing/2014/main" id="{9B3F98F3-8CDF-E9F1-804A-6A3D6C677D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" t="5057" r="6850" b="4556"/>
          <a:stretch/>
        </p:blipFill>
        <p:spPr>
          <a:xfrm>
            <a:off x="4015409" y="2057402"/>
            <a:ext cx="3121853" cy="2418342"/>
          </a:xfrm>
          <a:prstGeom prst="rect">
            <a:avLst/>
          </a:prstGeom>
        </p:spPr>
      </p:pic>
      <p:pic>
        <p:nvPicPr>
          <p:cNvPr id="11" name="Picture 10" descr="A drawing of a child sitting on the floor&#10;&#10;AI-generated content may be incorrect.">
            <a:extLst>
              <a:ext uri="{FF2B5EF4-FFF2-40B4-BE49-F238E27FC236}">
                <a16:creationId xmlns:a16="http://schemas.microsoft.com/office/drawing/2014/main" id="{1DEBBFBB-3D4B-C2A0-FF80-2EFD625AE0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" t="3607" r="8129" b="3450"/>
          <a:stretch/>
        </p:blipFill>
        <p:spPr>
          <a:xfrm>
            <a:off x="817734" y="3612964"/>
            <a:ext cx="3064042" cy="246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08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009E310-C7C2-4F23-B466-4417C8ED3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A4F4A1-146B-4D29-852A-F60996679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C31FF5-F97E-4082-BFC5-A880DB9F3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1150" y="457200"/>
            <a:ext cx="8533646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15B4CE-42DE-4E9B-B800-B5B8142E6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2467" y="621793"/>
            <a:ext cx="8198780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5598C9-5A79-6082-9422-5C8509CD0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616" y="881210"/>
            <a:ext cx="7417925" cy="1517035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Process of Storyboarding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97CFA-66A9-6492-80FC-EF6122013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4616" y="2626840"/>
            <a:ext cx="7245103" cy="313177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From Bad to Worse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Scene choices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Characterization</a:t>
            </a:r>
          </a:p>
        </p:txBody>
      </p:sp>
      <p:pic>
        <p:nvPicPr>
          <p:cNvPr id="5" name="Picture 4" descr="Several drawings on a surface&#10;&#10;AI-generated content may be incorrect.">
            <a:extLst>
              <a:ext uri="{FF2B5EF4-FFF2-40B4-BE49-F238E27FC236}">
                <a16:creationId xmlns:a16="http://schemas.microsoft.com/office/drawing/2014/main" id="{6FA0B809-7757-E9CF-B45A-7DF06D204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899" y="2640854"/>
            <a:ext cx="4162635" cy="311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264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6507B287-B948-1F94-C0F1-318450D381D4}"/>
              </a:ext>
            </a:extLst>
          </p:cNvPr>
          <p:cNvCxnSpPr>
            <a:cxnSpLocks/>
          </p:cNvCxnSpPr>
          <p:nvPr/>
        </p:nvCxnSpPr>
        <p:spPr>
          <a:xfrm>
            <a:off x="5315857" y="4238998"/>
            <a:ext cx="6879771" cy="1437306"/>
          </a:xfrm>
          <a:prstGeom prst="bentConnector3">
            <a:avLst>
              <a:gd name="adj1" fmla="val 24367"/>
            </a:avLst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DF01F93F-9799-ED79-7D36-93999EA7C5B0}"/>
              </a:ext>
            </a:extLst>
          </p:cNvPr>
          <p:cNvCxnSpPr>
            <a:cxnSpLocks/>
          </p:cNvCxnSpPr>
          <p:nvPr/>
        </p:nvCxnSpPr>
        <p:spPr>
          <a:xfrm>
            <a:off x="0" y="1646417"/>
            <a:ext cx="5061857" cy="1937266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ADCA810-894C-0E7A-8B27-9CBEB4EF7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rawing of two women in a field of wheat&#10;&#10;AI-generated content may be incorrect.">
            <a:extLst>
              <a:ext uri="{FF2B5EF4-FFF2-40B4-BE49-F238E27FC236}">
                <a16:creationId xmlns:a16="http://schemas.microsoft.com/office/drawing/2014/main" id="{F1531770-3F26-5C52-FACA-26336FC7A0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56" y="268278"/>
            <a:ext cx="3556164" cy="28774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 descr="A drawing of a family at a table&#10;&#10;AI-generated content may be incorrect.">
            <a:extLst>
              <a:ext uri="{FF2B5EF4-FFF2-40B4-BE49-F238E27FC236}">
                <a16:creationId xmlns:a16="http://schemas.microsoft.com/office/drawing/2014/main" id="{90E2DC9F-20B5-D4D6-B58E-A90716E757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" r="7337"/>
          <a:stretch/>
        </p:blipFill>
        <p:spPr>
          <a:xfrm>
            <a:off x="4544120" y="2112473"/>
            <a:ext cx="3446273" cy="29794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 descr="A drawing of a child sitting on the floor&#10;&#10;AI-generated content may be incorrect.">
            <a:extLst>
              <a:ext uri="{FF2B5EF4-FFF2-40B4-BE49-F238E27FC236}">
                <a16:creationId xmlns:a16="http://schemas.microsoft.com/office/drawing/2014/main" id="{BE696154-6B72-B82D-808A-F4E88DCF1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" r="7619"/>
          <a:stretch/>
        </p:blipFill>
        <p:spPr>
          <a:xfrm>
            <a:off x="8742812" y="3900800"/>
            <a:ext cx="3208080" cy="27784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C22F3F-D4BE-68B3-F031-A70B04DF69B4}"/>
              </a:ext>
            </a:extLst>
          </p:cNvPr>
          <p:cNvSpPr txBox="1"/>
          <p:nvPr/>
        </p:nvSpPr>
        <p:spPr>
          <a:xfrm>
            <a:off x="696686" y="3405493"/>
            <a:ext cx="127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Exposition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3B62EB-AFB5-0F47-8B82-93C249EB19E8}"/>
              </a:ext>
            </a:extLst>
          </p:cNvPr>
          <p:cNvSpPr txBox="1"/>
          <p:nvPr/>
        </p:nvSpPr>
        <p:spPr>
          <a:xfrm>
            <a:off x="4806387" y="5491508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Rising Action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8E908E-297A-D15A-B386-FDBDE0B7B97F}"/>
              </a:ext>
            </a:extLst>
          </p:cNvPr>
          <p:cNvSpPr txBox="1"/>
          <p:nvPr/>
        </p:nvSpPr>
        <p:spPr>
          <a:xfrm>
            <a:off x="9246990" y="3151466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Climax/Resolution</a:t>
            </a:r>
          </a:p>
        </p:txBody>
      </p:sp>
    </p:spTree>
    <p:extLst>
      <p:ext uri="{BB962C8B-B14F-4D97-AF65-F5344CB8AC3E}">
        <p14:creationId xmlns:p14="http://schemas.microsoft.com/office/powerpoint/2010/main" val="9780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76CFD-D777-8B56-147A-A573F80F0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2" y="731520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en-US"/>
              <a:t>What did I study? Why is it important?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0CE72E27-61D2-BFEF-53D5-A7222149D674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066800" y="2103120"/>
          <a:ext cx="4754880" cy="3749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E975E9F-1D88-99E1-D3EA-AAE89EEC960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31558385"/>
              </p:ext>
            </p:extLst>
          </p:nvPr>
        </p:nvGraphicFramePr>
        <p:xfrm>
          <a:off x="6370322" y="2103120"/>
          <a:ext cx="4754880" cy="3749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2453681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C15C52-D417-4C89-A5E9-6EB5E2B62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CE539E-6A40-42A5-B2FC-9A3339715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 descr="A painting of a child lying in a field&#10;&#10;AI-generated content may be incorrect.">
            <a:extLst>
              <a:ext uri="{FF2B5EF4-FFF2-40B4-BE49-F238E27FC236}">
                <a16:creationId xmlns:a16="http://schemas.microsoft.com/office/drawing/2014/main" id="{E56B82A4-2B8E-111D-504F-FCBB55FA7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45" y="1737283"/>
            <a:ext cx="4814655" cy="335822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7BBB86-A47A-41C4-8740-DE01B44A7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 descr="A drawing on a piece of paper&#10;&#10;AI-generated content may be incorrect.">
            <a:extLst>
              <a:ext uri="{FF2B5EF4-FFF2-40B4-BE49-F238E27FC236}">
                <a16:creationId xmlns:a16="http://schemas.microsoft.com/office/drawing/2014/main" id="{80195D68-F38E-C5AD-C454-CD0E38F7F2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4094"/>
          <a:stretch/>
        </p:blipFill>
        <p:spPr>
          <a:xfrm rot="5400000">
            <a:off x="6353989" y="1255857"/>
            <a:ext cx="5269462" cy="43210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6E2066-98BB-C2CA-BF9F-6C5D2DCF7A6B}"/>
              </a:ext>
            </a:extLst>
          </p:cNvPr>
          <p:cNvSpPr txBox="1"/>
          <p:nvPr/>
        </p:nvSpPr>
        <p:spPr>
          <a:xfrm>
            <a:off x="897091" y="5095346"/>
            <a:ext cx="368189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i="1"/>
              <a:t>Christina's World</a:t>
            </a:r>
            <a:r>
              <a:rPr lang="en-US" sz="1600"/>
              <a:t>, Andrew Wyeth</a:t>
            </a:r>
          </a:p>
        </p:txBody>
      </p:sp>
    </p:spTree>
    <p:extLst>
      <p:ext uri="{BB962C8B-B14F-4D97-AF65-F5344CB8AC3E}">
        <p14:creationId xmlns:p14="http://schemas.microsoft.com/office/powerpoint/2010/main" val="20127148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0E9B969E-CD96-4162-BA90-449BBDA95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2316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B6401A4-FEE5-4976-857C-1FD0CDB2E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162" y="0"/>
            <a:ext cx="816874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comparison of a diagram of a child and a child&#10;&#10;AI-generated content may be incorrect.">
            <a:extLst>
              <a:ext uri="{FF2B5EF4-FFF2-40B4-BE49-F238E27FC236}">
                <a16:creationId xmlns:a16="http://schemas.microsoft.com/office/drawing/2014/main" id="{0D63DA2F-41F2-0074-FF34-07AEE714B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57"/>
          <a:stretch/>
        </p:blipFill>
        <p:spPr>
          <a:xfrm>
            <a:off x="6448203" y="643468"/>
            <a:ext cx="3318660" cy="541020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47AF1DF-6993-45FB-92A5-C36B1A680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25029" cy="6858000"/>
          </a:xfrm>
          <a:prstGeom prst="rect">
            <a:avLst/>
          </a:prstGeom>
          <a:blipFill dpi="0" rotWithShape="1">
            <a:blip r:embed="rId3">
              <a:alphaModFix amt="6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4848E7-B634-B9C3-E1C3-844EF14AB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33" y="643464"/>
            <a:ext cx="2888344" cy="1428737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Which Way is Up? 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AAFB3D7-7A8F-D603-DE95-28DEC148F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337" y="2184036"/>
            <a:ext cx="2888439" cy="386963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262626"/>
              </a:buClr>
              <a:buFont typeface="Wingdings" panose="05000000000000000000" pitchFamily="2" charset="2"/>
              <a:buChar char="v"/>
            </a:pPr>
            <a:r>
              <a:rPr lang="en-US" sz="1600">
                <a:solidFill>
                  <a:srgbClr val="FFFFFF"/>
                </a:solidFill>
              </a:rPr>
              <a:t>Sense of ambiguity </a:t>
            </a:r>
            <a:endParaRPr lang="en-US">
              <a:solidFill>
                <a:srgbClr val="000000"/>
              </a:solidFill>
            </a:endParaRPr>
          </a:p>
          <a:p>
            <a:pPr>
              <a:buClr>
                <a:srgbClr val="262626"/>
              </a:buClr>
              <a:buFont typeface="Wingdings" panose="05000000000000000000" pitchFamily="2" charset="2"/>
              <a:buChar char="v"/>
            </a:pPr>
            <a:r>
              <a:rPr lang="en-US" sz="1600">
                <a:solidFill>
                  <a:srgbClr val="FFFFFF"/>
                </a:solidFill>
              </a:rPr>
              <a:t>Cannot decipher if changes are improvements or not</a:t>
            </a:r>
            <a:endParaRPr lang="en-US"/>
          </a:p>
          <a:p>
            <a:pPr>
              <a:buClr>
                <a:srgbClr val="262626"/>
              </a:buClr>
              <a:buFont typeface="Wingdings" panose="05000000000000000000" pitchFamily="2" charset="2"/>
              <a:buChar char="v"/>
            </a:pPr>
            <a:r>
              <a:rPr lang="en-US" sz="1600">
                <a:solidFill>
                  <a:srgbClr val="FFFFFF"/>
                </a:solidFill>
              </a:rPr>
              <a:t>Plot Line</a:t>
            </a:r>
          </a:p>
          <a:p>
            <a:pPr marL="0" indent="0">
              <a:buNone/>
            </a:pPr>
            <a:r>
              <a:rPr lang="en-US" sz="1600">
                <a:solidFill>
                  <a:srgbClr val="FFFFFF"/>
                </a:solidFill>
              </a:rPr>
              <a:t>The story “A Rose for Emily” by William Faulkner could be said to follow this plot shape.</a:t>
            </a:r>
          </a:p>
          <a:p>
            <a:pPr marL="0" indent="0">
              <a:buClr>
                <a:srgbClr val="262626"/>
              </a:buClr>
              <a:buNone/>
            </a:pPr>
            <a:r>
              <a:rPr lang="en-US" sz="1600">
                <a:solidFill>
                  <a:srgbClr val="FFFFFF"/>
                </a:solidFill>
              </a:rPr>
              <a:t>Ex. </a:t>
            </a:r>
            <a:r>
              <a:rPr lang="en-US" sz="1600" i="1">
                <a:solidFill>
                  <a:srgbClr val="FFFFFF"/>
                </a:solidFill>
              </a:rPr>
              <a:t>The Florida Project</a:t>
            </a:r>
            <a:r>
              <a:rPr lang="en-US" sz="1600">
                <a:solidFill>
                  <a:srgbClr val="FFFFFF"/>
                </a:solidFill>
              </a:rPr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2028518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E25BDA2-3F4D-4B38-90E7-989465ECD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5EEA05-AD42-442F-B6C6-CB9FC2894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96869A-A70D-42F7-876F-605CB1718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108" y="610955"/>
            <a:ext cx="10927784" cy="563609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D407CC-EF5C-486F-9A14-7F681F986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052" y="777240"/>
            <a:ext cx="10597896" cy="5303520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DE18C-87CF-678E-8F49-9C9DF4090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835" y="1420706"/>
            <a:ext cx="3466540" cy="4016587"/>
          </a:xfrm>
        </p:spPr>
        <p:txBody>
          <a:bodyPr>
            <a:normAutofit/>
          </a:bodyPr>
          <a:lstStyle/>
          <a:p>
            <a:r>
              <a:rPr lang="en-US" sz="3600"/>
              <a:t>“A Rose for Emily” by William Faulkner</a:t>
            </a:r>
          </a:p>
        </p:txBody>
      </p:sp>
      <p:pic>
        <p:nvPicPr>
          <p:cNvPr id="5" name="Content Placeholder 4" descr="A person in a white shirt&#10;&#10;AI-generated content may be incorrect.">
            <a:extLst>
              <a:ext uri="{FF2B5EF4-FFF2-40B4-BE49-F238E27FC236}">
                <a16:creationId xmlns:a16="http://schemas.microsoft.com/office/drawing/2014/main" id="{5994F5E5-5BCA-DC06-258D-2F8D6AA3EF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53" y="1420918"/>
            <a:ext cx="2812494" cy="4016375"/>
          </a:xfr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DD76B5F-5BAA-48C6-9065-9AEF15D30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05731" y="2057401"/>
            <a:ext cx="0" cy="274320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ainting of a person&#10;&#10;AI-generated content may be incorrect.">
            <a:extLst>
              <a:ext uri="{FF2B5EF4-FFF2-40B4-BE49-F238E27FC236}">
                <a16:creationId xmlns:a16="http://schemas.microsoft.com/office/drawing/2014/main" id="{D7BF7159-BF88-38A7-E742-3FF1E99A4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283" y="1420706"/>
            <a:ext cx="2827187" cy="401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577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009E310-C7C2-4F23-B466-4417C8ED3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1A4F4A1-146B-4D29-852A-F60996679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4C31FF5-F97E-4082-BFC5-A880DB9F3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1150" y="457200"/>
            <a:ext cx="8533646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015B4CE-42DE-4E9B-B800-B5B8142E6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2467" y="621793"/>
            <a:ext cx="8198780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79BA4F-A0E0-83BF-0FE0-A1305DD87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616" y="881210"/>
            <a:ext cx="7417925" cy="1517035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Process of Storyboarding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B24B7-752D-FE06-6FAA-789DD911E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4616" y="2626840"/>
            <a:ext cx="3622551" cy="313177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Which way is up?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Scene choices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Characterization</a:t>
            </a:r>
          </a:p>
          <a:p>
            <a:pPr marL="0" indent="0">
              <a:buNone/>
            </a:pP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 descr="A couple of drawings on a window sill&#10;&#10;AI-generated content may be incorrect.">
            <a:extLst>
              <a:ext uri="{FF2B5EF4-FFF2-40B4-BE49-F238E27FC236}">
                <a16:creationId xmlns:a16="http://schemas.microsoft.com/office/drawing/2014/main" id="{451DEDE3-1312-23E6-1DEC-3167EFF5A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" t="9365" r="4614" b="4708"/>
          <a:stretch/>
        </p:blipFill>
        <p:spPr>
          <a:xfrm>
            <a:off x="7467167" y="2863408"/>
            <a:ext cx="3935409" cy="288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018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6A3780-0773-243C-68FA-472E24D84C4A}"/>
              </a:ext>
            </a:extLst>
          </p:cNvPr>
          <p:cNvCxnSpPr>
            <a:cxnSpLocks/>
          </p:cNvCxnSpPr>
          <p:nvPr/>
        </p:nvCxnSpPr>
        <p:spPr>
          <a:xfrm>
            <a:off x="424543" y="3537857"/>
            <a:ext cx="11375571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063C574-1285-6381-6A12-345661DF79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1726" y="1657123"/>
            <a:ext cx="2750776" cy="39322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FFD6E0-8CB3-CBC7-A143-5BA9C37D0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5691" y="1657123"/>
            <a:ext cx="2828789" cy="40176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0511AF-94E2-60E9-BCFB-924F52D3F3A1}"/>
              </a:ext>
            </a:extLst>
          </p:cNvPr>
          <p:cNvSpPr txBox="1"/>
          <p:nvPr/>
        </p:nvSpPr>
        <p:spPr>
          <a:xfrm>
            <a:off x="4245429" y="936171"/>
            <a:ext cx="3937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Emily through the years…</a:t>
            </a:r>
          </a:p>
        </p:txBody>
      </p:sp>
    </p:spTree>
    <p:extLst>
      <p:ext uri="{BB962C8B-B14F-4D97-AF65-F5344CB8AC3E}">
        <p14:creationId xmlns:p14="http://schemas.microsoft.com/office/powerpoint/2010/main" val="331250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BC15C52-D417-4C89-A5E9-6EB5E2B62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CE539E-6A40-42A5-B2FC-9A3339715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 descr="A sketch of a person and person&#10;&#10;AI-generated content may be incorrect.">
            <a:extLst>
              <a:ext uri="{FF2B5EF4-FFF2-40B4-BE49-F238E27FC236}">
                <a16:creationId xmlns:a16="http://schemas.microsoft.com/office/drawing/2014/main" id="{FE2E3C25-B6EB-F788-ED89-F754EC8DE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1341" y="1440345"/>
            <a:ext cx="5269462" cy="395209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87BBB86-A47A-41C4-8740-DE01B44A7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Content Placeholder 4" descr="A person and person with a pitchfork&#10;&#10;AI-generated content may be incorrect.">
            <a:extLst>
              <a:ext uri="{FF2B5EF4-FFF2-40B4-BE49-F238E27FC236}">
                <a16:creationId xmlns:a16="http://schemas.microsoft.com/office/drawing/2014/main" id="{7D5F2420-4F19-D720-68D7-5565B98D180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038" y="781663"/>
            <a:ext cx="3517365" cy="526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14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0E9B969E-CD96-4162-BA90-449BBDA95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2316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B6401A4-FEE5-4976-857C-1FD0CDB2E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162" y="0"/>
            <a:ext cx="816874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diagram of a person and a child&#10;&#10;AI-generated content may be incorrect.">
            <a:extLst>
              <a:ext uri="{FF2B5EF4-FFF2-40B4-BE49-F238E27FC236}">
                <a16:creationId xmlns:a16="http://schemas.microsoft.com/office/drawing/2014/main" id="{B7BF0805-0A52-E15B-5B1F-CBFD11929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468078" y="643468"/>
            <a:ext cx="3278910" cy="541020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47AF1DF-6993-45FB-92A5-C36B1A680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25029" cy="6858000"/>
          </a:xfrm>
          <a:prstGeom prst="rect">
            <a:avLst/>
          </a:prstGeom>
          <a:blipFill dpi="0" rotWithShape="1">
            <a:blip r:embed="rId3">
              <a:alphaModFix amt="6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9B3F7-931B-4A65-5C92-6E2C4B37A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33" y="643464"/>
            <a:ext cx="2888344" cy="1428737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Boy Meets Girl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3D38A0F-42C3-BD86-FDEC-E39746FDC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337" y="2184036"/>
            <a:ext cx="2888439" cy="386963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1600">
                <a:solidFill>
                  <a:srgbClr val="FFFFFF"/>
                </a:solidFill>
              </a:rPr>
              <a:t>Not always about a boy falling in love with a girl. </a:t>
            </a:r>
          </a:p>
          <a:p>
            <a:pPr>
              <a:buClr>
                <a:srgbClr val="262626"/>
              </a:buClr>
              <a:buFont typeface="Wingdings" panose="05000000000000000000" pitchFamily="2" charset="2"/>
              <a:buChar char="v"/>
            </a:pPr>
            <a:r>
              <a:rPr lang="en-US" sz="1600">
                <a:solidFill>
                  <a:srgbClr val="FFFFFF"/>
                </a:solidFill>
              </a:rPr>
              <a:t>Plot Line</a:t>
            </a:r>
          </a:p>
          <a:p>
            <a:pPr marL="0" indent="0">
              <a:buClr>
                <a:srgbClr val="262626"/>
              </a:buClr>
              <a:buNone/>
            </a:pPr>
            <a:endParaRPr lang="en-US" sz="1600">
              <a:solidFill>
                <a:srgbClr val="FFFFFF"/>
              </a:solidFill>
            </a:endParaRPr>
          </a:p>
          <a:p>
            <a:pPr>
              <a:buClr>
                <a:srgbClr val="262626"/>
              </a:buClr>
              <a:buFont typeface="Wingdings" panose="05000000000000000000" pitchFamily="2" charset="2"/>
              <a:buChar char="v"/>
            </a:pPr>
            <a:endParaRPr lang="en-US" sz="160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1600">
                <a:solidFill>
                  <a:srgbClr val="FFFFFF"/>
                </a:solidFill>
              </a:rPr>
              <a:t>The story "The Gift of the Magi” by O. Henry could  be said to follow this plot shape. </a:t>
            </a:r>
          </a:p>
          <a:p>
            <a:pPr marL="0" indent="0">
              <a:buClr>
                <a:srgbClr val="262626"/>
              </a:buClr>
              <a:buNone/>
            </a:pPr>
            <a:r>
              <a:rPr lang="en-US" sz="1600">
                <a:solidFill>
                  <a:srgbClr val="FFFFFF"/>
                </a:solidFill>
              </a:rPr>
              <a:t>Ex. </a:t>
            </a:r>
            <a:r>
              <a:rPr lang="en-US" sz="1600" i="1">
                <a:solidFill>
                  <a:srgbClr val="FFFFFF"/>
                </a:solidFill>
              </a:rPr>
              <a:t>Lemonade Mouth</a:t>
            </a:r>
            <a:r>
              <a:rPr lang="en-US" sz="1600">
                <a:solidFill>
                  <a:srgbClr val="FFFFFF"/>
                </a:solidFill>
              </a:rPr>
              <a:t> (2011)</a:t>
            </a:r>
          </a:p>
        </p:txBody>
      </p:sp>
    </p:spTree>
    <p:extLst>
      <p:ext uri="{BB962C8B-B14F-4D97-AF65-F5344CB8AC3E}">
        <p14:creationId xmlns:p14="http://schemas.microsoft.com/office/powerpoint/2010/main" val="1663718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E25BDA2-3F4D-4B38-90E7-989465ECD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5EEA05-AD42-442F-B6C6-CB9FC2894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96869A-A70D-42F7-876F-605CB1718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108" y="610955"/>
            <a:ext cx="10927784" cy="563609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D407CC-EF5C-486F-9A14-7F681F986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052" y="777240"/>
            <a:ext cx="10597896" cy="5303520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0F0DB8-F106-347D-DDF1-DEC6FF6ED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835" y="1420706"/>
            <a:ext cx="3466540" cy="4016587"/>
          </a:xfrm>
        </p:spPr>
        <p:txBody>
          <a:bodyPr>
            <a:normAutofit/>
          </a:bodyPr>
          <a:lstStyle/>
          <a:p>
            <a:r>
              <a:rPr lang="en-US" sz="3600"/>
              <a:t>“The Gift of the Magi” by O. Henry</a:t>
            </a:r>
          </a:p>
        </p:txBody>
      </p:sp>
      <p:pic>
        <p:nvPicPr>
          <p:cNvPr id="5" name="Content Placeholder 4" descr="A plate with a painting of a person and a door&#10;&#10;AI-generated content may be incorrect.">
            <a:extLst>
              <a:ext uri="{FF2B5EF4-FFF2-40B4-BE49-F238E27FC236}">
                <a16:creationId xmlns:a16="http://schemas.microsoft.com/office/drawing/2014/main" id="{D1CFB14D-6614-85A4-21F4-5E0DE89D2B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644" y="807083"/>
            <a:ext cx="2467615" cy="2339462"/>
          </a:xfrm>
          <a:prstGeom prst="flowChartConnector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DD76B5F-5BAA-48C6-9065-9AEF15D30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05731" y="2057401"/>
            <a:ext cx="0" cy="274320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drawing of a person in a suit&#10;&#10;AI-generated content may be incorrect.">
            <a:extLst>
              <a:ext uri="{FF2B5EF4-FFF2-40B4-BE49-F238E27FC236}">
                <a16:creationId xmlns:a16="http://schemas.microsoft.com/office/drawing/2014/main" id="{8E2B46B6-A734-477C-EFA7-81E300E75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99" y="807083"/>
            <a:ext cx="2467615" cy="2176751"/>
          </a:xfrm>
          <a:prstGeom prst="flowChartConnector">
            <a:avLst/>
          </a:prstGeom>
        </p:spPr>
      </p:pic>
      <p:pic>
        <p:nvPicPr>
          <p:cNvPr id="13" name="Picture 12" descr="A drawing of a room with a light fixture&#10;&#10;AI-generated content may be incorrect.">
            <a:extLst>
              <a:ext uri="{FF2B5EF4-FFF2-40B4-BE49-F238E27FC236}">
                <a16:creationId xmlns:a16="http://schemas.microsoft.com/office/drawing/2014/main" id="{0E08C370-6885-EEF7-0F5B-3641C0C0C1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643" y="3776696"/>
            <a:ext cx="2467616" cy="2304064"/>
          </a:xfrm>
          <a:prstGeom prst="flowChartConnector">
            <a:avLst/>
          </a:prstGeom>
        </p:spPr>
      </p:pic>
      <p:pic>
        <p:nvPicPr>
          <p:cNvPr id="17" name="Picture 16" descr="A painted plate with a person and person&#10;&#10;AI-generated content may be incorrect.">
            <a:extLst>
              <a:ext uri="{FF2B5EF4-FFF2-40B4-BE49-F238E27FC236}">
                <a16:creationId xmlns:a16="http://schemas.microsoft.com/office/drawing/2014/main" id="{EFE10609-FB7C-5B66-6683-5291B0467F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852" y="2286000"/>
            <a:ext cx="2390340" cy="2286000"/>
          </a:xfrm>
          <a:prstGeom prst="flowChartConnector">
            <a:avLst/>
          </a:prstGeom>
        </p:spPr>
      </p:pic>
      <p:pic>
        <p:nvPicPr>
          <p:cNvPr id="19" name="Picture 18" descr="A painted plate with a person looking at a store&#10;&#10;AI-generated content may be incorrect.">
            <a:extLst>
              <a:ext uri="{FF2B5EF4-FFF2-40B4-BE49-F238E27FC236}">
                <a16:creationId xmlns:a16="http://schemas.microsoft.com/office/drawing/2014/main" id="{91FF3276-2433-1B7F-4CBB-16CF67F768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99" y="3874166"/>
            <a:ext cx="2497204" cy="2176751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4305946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009E310-C7C2-4F23-B466-4417C8ED3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A4F4A1-146B-4D29-852A-F60996679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C31FF5-F97E-4082-BFC5-A880DB9F3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1150" y="457200"/>
            <a:ext cx="8533646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15B4CE-42DE-4E9B-B800-B5B8142E6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2467" y="621793"/>
            <a:ext cx="8198780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58B249-F361-6966-3867-2260E3C31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616" y="881210"/>
            <a:ext cx="7417925" cy="1517035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Process of Storyboarding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5FEC7-ABAF-4EBC-6DB0-48E106872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4616" y="2626840"/>
            <a:ext cx="7245103" cy="313177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Boy Meets Girl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Scene choices</a:t>
            </a:r>
          </a:p>
          <a:p>
            <a:pPr>
              <a:buClr>
                <a:srgbClr val="262626"/>
              </a:buClr>
              <a:buFont typeface="Wingdings" panose="05000000000000000000" pitchFamily="2" charset="2"/>
              <a:buChar char="v"/>
            </a:pP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Characterization</a:t>
            </a:r>
          </a:p>
          <a:p>
            <a:pPr marL="0" indent="0">
              <a:buNone/>
            </a:pPr>
            <a:endParaRPr 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 descr="A group of drawings on paper&#10;&#10;AI-generated content may be incorrect.">
            <a:extLst>
              <a:ext uri="{FF2B5EF4-FFF2-40B4-BE49-F238E27FC236}">
                <a16:creationId xmlns:a16="http://schemas.microsoft.com/office/drawing/2014/main" id="{83ECB616-56E9-F8C6-94B2-DCF9D8D46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079" y="2502054"/>
            <a:ext cx="4137542" cy="324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0044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CB53F26-A183-7E58-4556-EB0DA6BD1053}"/>
              </a:ext>
            </a:extLst>
          </p:cNvPr>
          <p:cNvCxnSpPr>
            <a:cxnSpLocks/>
          </p:cNvCxnSpPr>
          <p:nvPr/>
        </p:nvCxnSpPr>
        <p:spPr>
          <a:xfrm flipV="1">
            <a:off x="346221" y="381001"/>
            <a:ext cx="11421236" cy="610688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B2DD6CF-134B-C483-EE8B-1E67CD81C7E7}"/>
              </a:ext>
            </a:extLst>
          </p:cNvPr>
          <p:cNvCxnSpPr>
            <a:cxnSpLocks/>
          </p:cNvCxnSpPr>
          <p:nvPr/>
        </p:nvCxnSpPr>
        <p:spPr>
          <a:xfrm>
            <a:off x="346237" y="381001"/>
            <a:ext cx="11519192" cy="613954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8289132-C43A-CAC8-9476-DD8768365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late with a painting of a person and a door&#10;&#10;AI-generated content may be incorrect.">
            <a:extLst>
              <a:ext uri="{FF2B5EF4-FFF2-40B4-BE49-F238E27FC236}">
                <a16:creationId xmlns:a16="http://schemas.microsoft.com/office/drawing/2014/main" id="{325627B2-BCE4-1C2D-9F6A-CF16FD1F30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265" y="120353"/>
            <a:ext cx="3314276" cy="3142153"/>
          </a:xfrm>
          <a:prstGeom prst="flowChartConnector">
            <a:avLst/>
          </a:prstGeom>
        </p:spPr>
      </p:pic>
      <p:pic>
        <p:nvPicPr>
          <p:cNvPr id="7" name="Picture 6" descr="A drawing of a person in a suit&#10;&#10;AI-generated content may be incorrect.">
            <a:extLst>
              <a:ext uri="{FF2B5EF4-FFF2-40B4-BE49-F238E27FC236}">
                <a16:creationId xmlns:a16="http://schemas.microsoft.com/office/drawing/2014/main" id="{37908B69-ACB0-7B67-5BAF-F3E6B71FEF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0" y="120353"/>
            <a:ext cx="3275008" cy="2888973"/>
          </a:xfrm>
          <a:prstGeom prst="flowChartConnector">
            <a:avLst/>
          </a:prstGeom>
        </p:spPr>
      </p:pic>
      <p:pic>
        <p:nvPicPr>
          <p:cNvPr id="9" name="Picture 8" descr="A drawing of a room with a light fixture&#10;&#10;AI-generated content may be incorrect.">
            <a:extLst>
              <a:ext uri="{FF2B5EF4-FFF2-40B4-BE49-F238E27FC236}">
                <a16:creationId xmlns:a16="http://schemas.microsoft.com/office/drawing/2014/main" id="{A3415656-A200-0196-00BC-EDEAD32037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791" y="3643039"/>
            <a:ext cx="3314276" cy="3094608"/>
          </a:xfrm>
          <a:prstGeom prst="flowChartConnector">
            <a:avLst/>
          </a:prstGeom>
        </p:spPr>
      </p:pic>
      <p:pic>
        <p:nvPicPr>
          <p:cNvPr id="11" name="Picture 10" descr="A painted plate with a person and person&#10;&#10;AI-generated content may be incorrect.">
            <a:extLst>
              <a:ext uri="{FF2B5EF4-FFF2-40B4-BE49-F238E27FC236}">
                <a16:creationId xmlns:a16="http://schemas.microsoft.com/office/drawing/2014/main" id="{754BE649-30FB-D7A2-8B7C-8711F321EA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844" y="1137734"/>
            <a:ext cx="5064893" cy="4843806"/>
          </a:xfrm>
          <a:prstGeom prst="flowChartConnector">
            <a:avLst/>
          </a:prstGeom>
        </p:spPr>
      </p:pic>
      <p:pic>
        <p:nvPicPr>
          <p:cNvPr id="13" name="Picture 12" descr="A painted plate with a person looking at a store&#10;&#10;AI-generated content may be incorrect.">
            <a:extLst>
              <a:ext uri="{FF2B5EF4-FFF2-40B4-BE49-F238E27FC236}">
                <a16:creationId xmlns:a16="http://schemas.microsoft.com/office/drawing/2014/main" id="{901C18AD-AD46-A6BB-2335-5E7D6D076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6" y="3848675"/>
            <a:ext cx="3314276" cy="2888973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58729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C2A95B5-B7A6-48A3-B59E-E208BAD99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7370" y="0"/>
            <a:ext cx="435463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0769EB0-A33C-4CDA-B41C-8D11F6DBF0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7744" y="237744"/>
            <a:ext cx="8377666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C06D95-0947-D3CB-3EA7-72B36F840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7161246" cy="1744183"/>
          </a:xfrm>
        </p:spPr>
        <p:txBody>
          <a:bodyPr>
            <a:normAutofit/>
          </a:bodyPr>
          <a:lstStyle/>
          <a:p>
            <a:r>
              <a:rPr lang="en-US" sz="3700"/>
              <a:t>Impetus: “ The Cask of Amontillado” by Edgar Allen Poe</a:t>
            </a:r>
          </a:p>
        </p:txBody>
      </p:sp>
      <p:pic>
        <p:nvPicPr>
          <p:cNvPr id="7" name="Picture 6" descr="A drawing of a person and person&#10;&#10;AI-generated content may be incorrect.">
            <a:extLst>
              <a:ext uri="{FF2B5EF4-FFF2-40B4-BE49-F238E27FC236}">
                <a16:creationId xmlns:a16="http://schemas.microsoft.com/office/drawing/2014/main" id="{4325AEB3-6F31-DAF3-A63C-89ECC5E72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643" y="256660"/>
            <a:ext cx="3033920" cy="2124989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7141D4A-5F24-DBAE-4F6F-92983AA8F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971800"/>
            <a:ext cx="7163490" cy="364845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/>
              <a:t>Introduction to Fiction with Mrs. Kellie Thomas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/>
              <a:t>Key scenes of the short story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/>
              <a:t>Understanding of the story</a:t>
            </a:r>
          </a:p>
        </p:txBody>
      </p:sp>
      <p:pic>
        <p:nvPicPr>
          <p:cNvPr id="9" name="Picture 8" descr="A drawing of a person in a room&#10;&#10;AI-generated content may be incorrect.">
            <a:extLst>
              <a:ext uri="{FF2B5EF4-FFF2-40B4-BE49-F238E27FC236}">
                <a16:creationId xmlns:a16="http://schemas.microsoft.com/office/drawing/2014/main" id="{8F985A64-EE16-9FDF-0238-4A53F0EB4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942" y="4675807"/>
            <a:ext cx="3044216" cy="1944448"/>
          </a:xfrm>
          <a:prstGeom prst="rect">
            <a:avLst/>
          </a:prstGeom>
        </p:spPr>
      </p:pic>
      <p:pic>
        <p:nvPicPr>
          <p:cNvPr id="5" name="Content Placeholder 4" descr="A drawing of two people&#10;&#10;AI-generated content may be incorrect.">
            <a:extLst>
              <a:ext uri="{FF2B5EF4-FFF2-40B4-BE49-F238E27FC236}">
                <a16:creationId xmlns:a16="http://schemas.microsoft.com/office/drawing/2014/main" id="{8B23D5D1-79B8-239F-9A1C-739E97FC62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613" y="2531027"/>
            <a:ext cx="3019950" cy="194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267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BC15C52-D417-4C89-A5E9-6EB5E2B62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CE539E-6A40-42A5-B2FC-9A3339715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 descr="A cartoon of two people standing in front of a child's chair&#10;&#10;AI-generated content may be incorrect.">
            <a:extLst>
              <a:ext uri="{FF2B5EF4-FFF2-40B4-BE49-F238E27FC236}">
                <a16:creationId xmlns:a16="http://schemas.microsoft.com/office/drawing/2014/main" id="{B716F8BB-3E2D-4232-EC09-2B1B54295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45" y="1616917"/>
            <a:ext cx="4814655" cy="359895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87BBB86-A47A-41C4-8740-DE01B44A7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 descr="A drawing on a piece of paper&#10;&#10;AI-generated content may be incorrect.">
            <a:extLst>
              <a:ext uri="{FF2B5EF4-FFF2-40B4-BE49-F238E27FC236}">
                <a16:creationId xmlns:a16="http://schemas.microsoft.com/office/drawing/2014/main" id="{7D2CEBB4-097E-12A1-3432-931E9B911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53989" y="1440345"/>
            <a:ext cx="5269462" cy="39520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E27C33-8916-CA6A-97E9-8A02B60E55D1}"/>
              </a:ext>
            </a:extLst>
          </p:cNvPr>
          <p:cNvSpPr txBox="1"/>
          <p:nvPr/>
        </p:nvSpPr>
        <p:spPr>
          <a:xfrm>
            <a:off x="1048954" y="5214054"/>
            <a:ext cx="456537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/>
              <a:t>Lady and the Tramp</a:t>
            </a:r>
            <a:r>
              <a:rPr lang="en-US" sz="1400"/>
              <a:t>, Walt Disney Studios</a:t>
            </a:r>
          </a:p>
        </p:txBody>
      </p:sp>
    </p:spTree>
    <p:extLst>
      <p:ext uri="{BB962C8B-B14F-4D97-AF65-F5344CB8AC3E}">
        <p14:creationId xmlns:p14="http://schemas.microsoft.com/office/powerpoint/2010/main" val="6948307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A8C6BC2-E9E2-4780-8A41-064073CD4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0450CF-22E9-4B1D-B146-30FEE770C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0238079-1F65-476A-BC6C-F2D3BD268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40C935-D2D3-4F63-A4DA-CD768BB3F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E8D8045-0F80-4964-B591-0D599AB42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F8A5889-0EE6-4E19-98FE-29F79E987B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B0FE4C3-64BE-4A2B-818D-4D8447934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4670D04-30D8-487E-A3F4-0655E4801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5472113B-41FA-450E-B533-F51733045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pic>
        <p:nvPicPr>
          <p:cNvPr id="8" name="Graphic 7" descr="Questions">
            <a:extLst>
              <a:ext uri="{FF2B5EF4-FFF2-40B4-BE49-F238E27FC236}">
                <a16:creationId xmlns:a16="http://schemas.microsoft.com/office/drawing/2014/main" id="{2233BD4D-BB56-F33C-0441-276D0B9B7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28703" y="1562546"/>
            <a:ext cx="3750954" cy="375095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CB5E9E0-7C44-46B5-B3E8-E62887B31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D4F831-9C6A-1280-E017-4994D6F39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849" y="2110844"/>
            <a:ext cx="5716338" cy="304270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/>
              <a:t>What did I expect to find?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0E4F73-6950-18A4-D6C3-F7E0CA38B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7386" y="4682062"/>
            <a:ext cx="5355264" cy="95025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0"/>
              </a:spcBef>
            </a:pPr>
            <a:endParaRPr lang="en-US" spc="8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EF88855-34D7-45DF-9DB8-682E4A358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4898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C6981A1-6AD0-44A6-84F4-420410F3B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491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D9FF0FB-30CE-40B4-B3F2-A565E71CE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08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7216A06-7EF2-4C72-8D1E-8959D3EBC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491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97298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3A8C6BC2-E9E2-4780-8A41-064073CD4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70450CF-22E9-4B1D-B146-30FEE770C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0238079-1F65-476A-BC6C-F2D3BD268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740C935-D2D3-4F63-A4DA-CD768BB3F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E8D8045-0F80-4964-B591-0D599AB42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F8A5889-0EE6-4E19-98FE-29F79E987B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B0FE4C3-64BE-4A2B-818D-4D8447934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4670D04-30D8-487E-A3F4-0655E4801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5472113B-41FA-450E-B533-F51733045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pic>
        <p:nvPicPr>
          <p:cNvPr id="8" name="Graphic 7" descr="Brain in head with solid fill">
            <a:extLst>
              <a:ext uri="{FF2B5EF4-FFF2-40B4-BE49-F238E27FC236}">
                <a16:creationId xmlns:a16="http://schemas.microsoft.com/office/drawing/2014/main" id="{AF6E3041-1D46-EB59-D720-3A4ED01B93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>
          <a:xfrm>
            <a:off x="7228703" y="1562546"/>
            <a:ext cx="3750954" cy="3750954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3CB5E9E0-7C44-46B5-B3E8-E62887B31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CBAFD5-55DC-C443-F421-BBE62B8E2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849" y="1912061"/>
            <a:ext cx="5716338" cy="304270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/>
              <a:t>Why is it valuable?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C7B14A-85C7-F852-4777-00C3AE2A6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7386" y="4682062"/>
            <a:ext cx="5355264" cy="95025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0"/>
              </a:spcBef>
            </a:pPr>
            <a:endParaRPr lang="en-US" spc="8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EF88855-34D7-45DF-9DB8-682E4A358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4898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C6981A1-6AD0-44A6-84F4-420410F3B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491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D9FF0FB-30CE-40B4-B3F2-A565E71CE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08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7216A06-7EF2-4C72-8D1E-8959D3EBC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491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8124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8AB02-33C5-328A-BD8C-72F6A3078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639" y="519026"/>
            <a:ext cx="10058400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References</a:t>
            </a:r>
          </a:p>
        </p:txBody>
      </p:sp>
      <p:pic>
        <p:nvPicPr>
          <p:cNvPr id="5" name="Content Placeholder 4" descr="A qr code with a dinosaur&#10;&#10;AI-generated content may be incorrect.">
            <a:extLst>
              <a:ext uri="{FF2B5EF4-FFF2-40B4-BE49-F238E27FC236}">
                <a16:creationId xmlns:a16="http://schemas.microsoft.com/office/drawing/2014/main" id="{507446BD-BE94-DBE0-7289-4210575877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99205" y="651520"/>
            <a:ext cx="5559209" cy="555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72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CD4F156-2FEC-FCA3-E1C8-6274735AF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“Storyboards are a means to graphically represent layout, organization, content, and linkages of information to create a conceptual idea of the information, location, meaning, and appearance.”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606811-06FE-2D82-1ECC-25F130A153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(Varvel and Lindeman) </a:t>
            </a:r>
          </a:p>
        </p:txBody>
      </p:sp>
    </p:spTree>
    <p:extLst>
      <p:ext uri="{BB962C8B-B14F-4D97-AF65-F5344CB8AC3E}">
        <p14:creationId xmlns:p14="http://schemas.microsoft.com/office/powerpoint/2010/main" val="502783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04E69-3F3F-9E21-ADF6-E55BA55F4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367" y="4162"/>
            <a:ext cx="10058400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br>
              <a:rPr lang="en-US" sz="3200"/>
            </a:br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</a:rPr>
              <a:t>How did storyboarding get its start? </a:t>
            </a:r>
          </a:p>
        </p:txBody>
      </p:sp>
      <p:pic>
        <p:nvPicPr>
          <p:cNvPr id="7" name="Content Placeholder 6" descr="A close-up of a book&#10;&#10;AI-generated content may be incorrect.">
            <a:extLst>
              <a:ext uri="{FF2B5EF4-FFF2-40B4-BE49-F238E27FC236}">
                <a16:creationId xmlns:a16="http://schemas.microsoft.com/office/drawing/2014/main" id="{1F97B130-3ABF-2A12-D737-85C0E56798E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42311" y="692708"/>
            <a:ext cx="3152783" cy="4365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DB150F-DDE2-AB52-CD37-8D470D4DD9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38780" y="1557363"/>
            <a:ext cx="6958501" cy="37490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88620" indent="-182880">
              <a:lnSpc>
                <a:spcPct val="100000"/>
              </a:lnSpc>
              <a:buFont typeface="Garamond" pitchFamily="18" charset="0"/>
              <a:buChar char="◦"/>
            </a:pPr>
            <a:r>
              <a:rPr lang="en-US" sz="1600"/>
              <a:t>Storyboards were used by Leonardo DaVinci to study his unfinished works. </a:t>
            </a:r>
          </a:p>
          <a:p>
            <a:pPr marL="388620" indent="-182880">
              <a:lnSpc>
                <a:spcPct val="100000"/>
              </a:lnSpc>
              <a:buFont typeface="Garamond" pitchFamily="18" charset="0"/>
              <a:buChar char="◦"/>
            </a:pPr>
            <a:r>
              <a:rPr lang="en-US" sz="1600"/>
              <a:t>Storyboards got their start by Webb Smith in the 1930s at Walt Disney Studios.</a:t>
            </a:r>
            <a:r>
              <a:rPr lang="en-US" sz="2400"/>
              <a:t> </a:t>
            </a:r>
          </a:p>
          <a:p>
            <a:pPr marL="388620" indent="-182880">
              <a:lnSpc>
                <a:spcPct val="100000"/>
              </a:lnSpc>
              <a:buFont typeface="Garamond" pitchFamily="18" charset="0"/>
              <a:buChar char="◦"/>
            </a:pPr>
            <a:endParaRPr lang="en-US">
              <a:solidFill>
                <a:schemeClr val="tx1"/>
              </a:solidFill>
            </a:endParaRPr>
          </a:p>
          <a:p>
            <a:pPr marL="285750" indent="-182880">
              <a:lnSpc>
                <a:spcPct val="100000"/>
              </a:lnSpc>
              <a:buFont typeface="Garamond" pitchFamily="18" charset="0"/>
              <a:buChar char="◦"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7CE050-DC9B-F571-E5A1-DB7FED1E2618}"/>
              </a:ext>
            </a:extLst>
          </p:cNvPr>
          <p:cNvSpPr txBox="1"/>
          <p:nvPr/>
        </p:nvSpPr>
        <p:spPr>
          <a:xfrm>
            <a:off x="736806" y="5155957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Webb Smith, "Three Little Pigs"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DA685E-94D1-3153-4C9A-36CF8AA6FDE6}"/>
              </a:ext>
            </a:extLst>
          </p:cNvPr>
          <p:cNvSpPr txBox="1"/>
          <p:nvPr/>
        </p:nvSpPr>
        <p:spPr>
          <a:xfrm>
            <a:off x="8382906" y="6058673"/>
            <a:ext cx="351624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 </a:t>
            </a:r>
          </a:p>
        </p:txBody>
      </p:sp>
      <p:pic>
        <p:nvPicPr>
          <p:cNvPr id="8" name="Picture 7" descr="A drawing of a machine&#10;&#10;AI-generated content may be incorrect.">
            <a:extLst>
              <a:ext uri="{FF2B5EF4-FFF2-40B4-BE49-F238E27FC236}">
                <a16:creationId xmlns:a16="http://schemas.microsoft.com/office/drawing/2014/main" id="{BD07AFDC-46F3-60C4-9826-DCCC6BEAA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0333" y="3078554"/>
            <a:ext cx="5014693" cy="2976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924A68-DFEF-2BC9-DE62-5C662B7B077B}"/>
              </a:ext>
            </a:extLst>
          </p:cNvPr>
          <p:cNvSpPr txBox="1"/>
          <p:nvPr/>
        </p:nvSpPr>
        <p:spPr>
          <a:xfrm>
            <a:off x="6191203" y="6118836"/>
            <a:ext cx="416422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Leonardo Da Vinci, Engineer Sketch</a:t>
            </a:r>
          </a:p>
        </p:txBody>
      </p:sp>
    </p:spTree>
    <p:extLst>
      <p:ext uri="{BB962C8B-B14F-4D97-AF65-F5344CB8AC3E}">
        <p14:creationId xmlns:p14="http://schemas.microsoft.com/office/powerpoint/2010/main" val="3709103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5F1EF-3D80-C9D0-3C34-56B3AFAA2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449" y="704378"/>
            <a:ext cx="10058400" cy="1371600"/>
          </a:xfrm>
        </p:spPr>
        <p:txBody>
          <a:bodyPr>
            <a:normAutofit/>
          </a:bodyPr>
          <a:lstStyle/>
          <a:p>
            <a:r>
              <a:rPr lang="en-US" sz="4000"/>
              <a:t>Evolution of Storyboards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A4015-57F9-38E2-99F2-5103915DE4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4478" y="2236985"/>
            <a:ext cx="4147340" cy="37490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05740" indent="0">
              <a:spcBef>
                <a:spcPts val="800"/>
              </a:spcBef>
              <a:buNone/>
            </a:pPr>
            <a:r>
              <a:rPr lang="en-US" sz="2000"/>
              <a:t>Storyboards have evolved since the 1930s and have been used by cinematographers, writers, web developers, designers, and directors such as Alfred Hitchcock and Hayao Miyazaki.</a:t>
            </a:r>
          </a:p>
          <a:p>
            <a:pPr marL="0" indent="0">
              <a:buClr>
                <a:srgbClr val="262626"/>
              </a:buClr>
              <a:buNone/>
            </a:pPr>
            <a:br>
              <a:rPr lang="en-US"/>
            </a:b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133F0F-35EA-D977-7748-E0D49310AB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86764" y="5544060"/>
            <a:ext cx="4754880" cy="4359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400"/>
              <a:t>Alfred Hitchcock, </a:t>
            </a:r>
            <a:r>
              <a:rPr lang="en-US" sz="1400" i="1"/>
              <a:t>Lifeboat</a:t>
            </a:r>
          </a:p>
        </p:txBody>
      </p:sp>
      <p:pic>
        <p:nvPicPr>
          <p:cNvPr id="6" name="Picture 5" descr="A close-up of a paper&#10;&#10;AI-generated content may be incorrect.">
            <a:extLst>
              <a:ext uri="{FF2B5EF4-FFF2-40B4-BE49-F238E27FC236}">
                <a16:creationId xmlns:a16="http://schemas.microsoft.com/office/drawing/2014/main" id="{16FEB346-F3AF-BAA4-CB6F-C96EB40D5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320"/>
          <a:stretch/>
        </p:blipFill>
        <p:spPr>
          <a:xfrm>
            <a:off x="4655413" y="2235386"/>
            <a:ext cx="3494968" cy="3133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A page of a comic book&#10;&#10;AI-generated content may be incorrect.">
            <a:extLst>
              <a:ext uri="{FF2B5EF4-FFF2-40B4-BE49-F238E27FC236}">
                <a16:creationId xmlns:a16="http://schemas.microsoft.com/office/drawing/2014/main" id="{A94B8C6C-F63C-48BD-1E01-4FB1E8D3F9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9" r="39904" b="-3"/>
          <a:stretch/>
        </p:blipFill>
        <p:spPr>
          <a:xfrm>
            <a:off x="8686283" y="1395631"/>
            <a:ext cx="3103670" cy="4378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81D77D-C2AD-9B78-6980-18200A83358A}"/>
              </a:ext>
            </a:extLst>
          </p:cNvPr>
          <p:cNvSpPr txBox="1"/>
          <p:nvPr/>
        </p:nvSpPr>
        <p:spPr>
          <a:xfrm>
            <a:off x="8521372" y="1019246"/>
            <a:ext cx="296406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Hayao Miyazaki, </a:t>
            </a:r>
            <a:r>
              <a:rPr lang="en-US" sz="1400" i="1"/>
              <a:t>Spirited Away</a:t>
            </a:r>
          </a:p>
        </p:txBody>
      </p:sp>
    </p:spTree>
    <p:extLst>
      <p:ext uri="{BB962C8B-B14F-4D97-AF65-F5344CB8AC3E}">
        <p14:creationId xmlns:p14="http://schemas.microsoft.com/office/powerpoint/2010/main" val="3005036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64B94-441D-78FC-101F-11DF5A49F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623" y="2310552"/>
            <a:ext cx="9070848" cy="2587752"/>
          </a:xfrm>
        </p:spPr>
        <p:txBody>
          <a:bodyPr/>
          <a:lstStyle/>
          <a:p>
            <a:r>
              <a:rPr lang="en-US" sz="6000"/>
              <a:t>Storyboards in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E4C8B-B9D1-6E89-61E0-092D9368F8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55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999FE9C-D8F9-4F9B-B95B-608C3EF6B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9B969E-CD96-4162-BA90-449BBDA95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2316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B6401A4-FEE5-4976-857C-1FD0CDB2E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162" y="0"/>
            <a:ext cx="816874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storyboard page of a storyboard&#10;&#10;AI-generated content may be incorrect.">
            <a:extLst>
              <a:ext uri="{FF2B5EF4-FFF2-40B4-BE49-F238E27FC236}">
                <a16:creationId xmlns:a16="http://schemas.microsoft.com/office/drawing/2014/main" id="{DDFDE9C3-2670-BC37-890B-FD8C2871AA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390" y="643468"/>
            <a:ext cx="6638285" cy="541020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47AF1DF-6993-45FB-92A5-C36B1A680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25029" cy="6858000"/>
          </a:xfrm>
          <a:prstGeom prst="rect">
            <a:avLst/>
          </a:prstGeom>
          <a:blipFill dpi="0" rotWithShape="1">
            <a:blip r:embed="rId3">
              <a:alphaModFix amt="6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CD71E8-B298-C2AF-AC1D-0166E7D7B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33" y="643464"/>
            <a:ext cx="2888344" cy="14287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Research of Use in Classrooms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A61299-7358-02A4-4120-DCEAA9DAFC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337" y="2184036"/>
            <a:ext cx="2888439" cy="386963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1600"/>
              <a:t>“[Students] In writing their storyboards, they became more astute readers of visual texts.”</a:t>
            </a:r>
          </a:p>
          <a:p>
            <a:pPr>
              <a:lnSpc>
                <a:spcPct val="100000"/>
              </a:lnSpc>
            </a:pPr>
            <a:endParaRPr lang="en-US" sz="1600"/>
          </a:p>
          <a:p>
            <a:pPr>
              <a:lnSpc>
                <a:spcPct val="100000"/>
              </a:lnSpc>
            </a:pPr>
            <a:r>
              <a:rPr lang="en-US" sz="1600"/>
              <a:t>“A visual record of their (students') learning.”</a:t>
            </a:r>
          </a:p>
          <a:p>
            <a:pPr>
              <a:lnSpc>
                <a:spcPct val="100000"/>
              </a:lnSpc>
            </a:pPr>
            <a:endParaRPr lang="en-US" sz="1600"/>
          </a:p>
          <a:p>
            <a:pPr marL="388620" indent="-28575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1600"/>
              <a:t>Activity with </a:t>
            </a:r>
            <a:r>
              <a:rPr lang="en-US" sz="1600" i="1"/>
              <a:t>The Giver</a:t>
            </a:r>
            <a:r>
              <a:rPr lang="en-US" sz="1600"/>
              <a:t> by Lois Lowry</a:t>
            </a:r>
          </a:p>
          <a:p>
            <a:pPr marL="102870">
              <a:lnSpc>
                <a:spcPct val="100000"/>
              </a:lnSpc>
            </a:pPr>
            <a:endParaRPr lang="en-US" sz="1600"/>
          </a:p>
          <a:p>
            <a:pPr marL="388620" indent="-28575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1600"/>
              <a:t>Student use of music to set the tone for scenes </a:t>
            </a:r>
          </a:p>
        </p:txBody>
      </p:sp>
    </p:spTree>
    <p:extLst>
      <p:ext uri="{BB962C8B-B14F-4D97-AF65-F5344CB8AC3E}">
        <p14:creationId xmlns:p14="http://schemas.microsoft.com/office/powerpoint/2010/main" val="958258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999FE9C-D8F9-4F9B-B95B-608C3EF6B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9B969E-CD96-4162-BA90-449BBDA95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2316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B6401A4-FEE5-4976-857C-1FD0CDB2E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162" y="0"/>
            <a:ext cx="816874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 descr="A screenshot of a white sheet&#10;&#10;AI-generated content may be incorrect.">
            <a:extLst>
              <a:ext uri="{FF2B5EF4-FFF2-40B4-BE49-F238E27FC236}">
                <a16:creationId xmlns:a16="http://schemas.microsoft.com/office/drawing/2014/main" id="{73B72DE5-5A53-5A10-D522-62588D55F0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061" y="643468"/>
            <a:ext cx="6364943" cy="541020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47AF1DF-6993-45FB-92A5-C36B1A680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25029" cy="6858000"/>
          </a:xfrm>
          <a:prstGeom prst="rect">
            <a:avLst/>
          </a:prstGeom>
          <a:blipFill dpi="0" rotWithShape="1">
            <a:blip r:embed="rId3">
              <a:alphaModFix amt="6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07C281-C1FD-CC5B-5970-07E86179A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33" y="643464"/>
            <a:ext cx="2888344" cy="14287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Importance of Learning Styles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9D51DA-B366-D456-0BEE-2D60635544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337" y="2184036"/>
            <a:ext cx="2888439" cy="38696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600">
                <a:solidFill>
                  <a:srgbClr val="FFFFFF"/>
                </a:solidFill>
              </a:rPr>
              <a:t>“Incorporating a variety of teaching methods that cater to different learning styles can enhance comprehension, retention, and engagement.”</a:t>
            </a:r>
            <a:endParaRPr lang="en-US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n-US" sz="1600">
                <a:solidFill>
                  <a:srgbClr val="FFFFFF"/>
                </a:solidFill>
              </a:rPr>
              <a:t>1.Interpersonal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n-US" sz="1600">
                <a:solidFill>
                  <a:srgbClr val="FFFFFF"/>
                </a:solidFill>
              </a:rPr>
              <a:t> 2. Bodily/Kinesthetic &amp; Visual/Spatial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600">
                <a:solidFill>
                  <a:srgbClr val="FFFFFF"/>
                </a:solidFill>
              </a:rPr>
              <a:t>Aspects of preferred learning styles are exercised in creating storyboards.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600">
                <a:solidFill>
                  <a:srgbClr val="FFFFFF"/>
                </a:solidFill>
              </a:rPr>
              <a:t>Ex. The activity done before with </a:t>
            </a:r>
            <a:r>
              <a:rPr lang="en-US" sz="1600" i="1">
                <a:solidFill>
                  <a:srgbClr val="FFFFFF"/>
                </a:solidFill>
              </a:rPr>
              <a:t>The Giver</a:t>
            </a:r>
            <a:r>
              <a:rPr lang="en-US" sz="1600">
                <a:solidFill>
                  <a:srgbClr val="FFFFFF"/>
                </a:solidFill>
              </a:rPr>
              <a:t>. 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6B181D4-21D1-2283-6EC6-FBE0E057E7F7}"/>
              </a:ext>
            </a:extLst>
          </p:cNvPr>
          <p:cNvCxnSpPr/>
          <p:nvPr/>
        </p:nvCxnSpPr>
        <p:spPr>
          <a:xfrm>
            <a:off x="5106452" y="3475149"/>
            <a:ext cx="4724398" cy="19878"/>
          </a:xfrm>
          <a:prstGeom prst="straightConnector1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60BA6DC-58DE-9E03-6AA3-03A33C686B50}"/>
              </a:ext>
            </a:extLst>
          </p:cNvPr>
          <p:cNvCxnSpPr/>
          <p:nvPr/>
        </p:nvCxnSpPr>
        <p:spPr>
          <a:xfrm>
            <a:off x="5111968" y="3864342"/>
            <a:ext cx="4713353" cy="30921"/>
          </a:xfrm>
          <a:prstGeom prst="straightConnector1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D3B405D-E0F4-12A9-7091-517EECE22110}"/>
              </a:ext>
            </a:extLst>
          </p:cNvPr>
          <p:cNvCxnSpPr/>
          <p:nvPr/>
        </p:nvCxnSpPr>
        <p:spPr>
          <a:xfrm>
            <a:off x="5111968" y="4664812"/>
            <a:ext cx="4713355" cy="19877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6427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0</TotalTime>
  <Words>715</Words>
  <Application>Microsoft Office PowerPoint</Application>
  <PresentationFormat>Widescreen</PresentationFormat>
  <Paragraphs>99</Paragraphs>
  <Slides>33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Savon</vt:lpstr>
      <vt:lpstr>Literature in Frames: Storyboarding Pivotal Moments of Short Stories</vt:lpstr>
      <vt:lpstr>What did I study? Why is it important?</vt:lpstr>
      <vt:lpstr>Impetus: “ The Cask of Amontillado” by Edgar Allen Poe</vt:lpstr>
      <vt:lpstr>“Storyboards are a means to graphically represent layout, organization, content, and linkages of information to create a conceptual idea of the information, location, meaning, and appearance.” </vt:lpstr>
      <vt:lpstr>  How did storyboarding get its start? </vt:lpstr>
      <vt:lpstr>Evolution of Storyboards</vt:lpstr>
      <vt:lpstr>Storyboards in education</vt:lpstr>
      <vt:lpstr>Research of Use in Classrooms</vt:lpstr>
      <vt:lpstr>Importance of Learning Styles </vt:lpstr>
      <vt:lpstr>Literary Analysis and Plot Lines</vt:lpstr>
      <vt:lpstr>Art and Literature</vt:lpstr>
      <vt:lpstr>Storyboarding and Literary Analysis</vt:lpstr>
      <vt:lpstr>Kurt Vonnegut’s “8 Shapes of Stories” </vt:lpstr>
      <vt:lpstr>PowerPoint Presentation</vt:lpstr>
      <vt:lpstr>PowerPoint Presentation</vt:lpstr>
      <vt:lpstr>From Bad to Worse</vt:lpstr>
      <vt:lpstr>“Good Country People” by Flannery O’Connor</vt:lpstr>
      <vt:lpstr>Process of Storyboarding</vt:lpstr>
      <vt:lpstr>PowerPoint Presentation</vt:lpstr>
      <vt:lpstr>PowerPoint Presentation</vt:lpstr>
      <vt:lpstr>Which Way is Up? </vt:lpstr>
      <vt:lpstr>“A Rose for Emily” by William Faulkner</vt:lpstr>
      <vt:lpstr>Process of Storyboarding</vt:lpstr>
      <vt:lpstr>PowerPoint Presentation</vt:lpstr>
      <vt:lpstr>PowerPoint Presentation</vt:lpstr>
      <vt:lpstr>Boy Meets Girl</vt:lpstr>
      <vt:lpstr>“The Gift of the Magi” by O. Henry</vt:lpstr>
      <vt:lpstr>Process of Storyboarding</vt:lpstr>
      <vt:lpstr>PowerPoint Presentation</vt:lpstr>
      <vt:lpstr>PowerPoint Presentation</vt:lpstr>
      <vt:lpstr>What did I expect to find?</vt:lpstr>
      <vt:lpstr>Why is it valuable? 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Mia Green</dc:creator>
  <cp:lastModifiedBy>Kellie Thomas</cp:lastModifiedBy>
  <cp:revision>3</cp:revision>
  <dcterms:created xsi:type="dcterms:W3CDTF">2025-03-20T01:58:35Z</dcterms:created>
  <dcterms:modified xsi:type="dcterms:W3CDTF">2025-05-15T12:47:37Z</dcterms:modified>
</cp:coreProperties>
</file>