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8" r:id="rId4"/>
    <p:sldId id="257" r:id="rId5"/>
    <p:sldId id="262" r:id="rId6"/>
    <p:sldId id="269" r:id="rId7"/>
    <p:sldId id="267" r:id="rId8"/>
    <p:sldId id="260" r:id="rId9"/>
    <p:sldId id="27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12734FD5-A70F-41FA-95B6-A6701212A299}"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79E5A-D2D9-4C38-962C-79CCD7BB2A98}"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4192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734FD5-A70F-41FA-95B6-A6701212A299}"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79E5A-D2D9-4C38-962C-79CCD7BB2A98}" type="slidenum">
              <a:rPr lang="en-US" smtClean="0"/>
              <a:t>‹#›</a:t>
            </a:fld>
            <a:endParaRPr lang="en-US"/>
          </a:p>
        </p:txBody>
      </p:sp>
    </p:spTree>
    <p:extLst>
      <p:ext uri="{BB962C8B-B14F-4D97-AF65-F5344CB8AC3E}">
        <p14:creationId xmlns:p14="http://schemas.microsoft.com/office/powerpoint/2010/main" val="2711882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734FD5-A70F-41FA-95B6-A6701212A299}"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79E5A-D2D9-4C38-962C-79CCD7BB2A98}"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6862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734FD5-A70F-41FA-95B6-A6701212A299}"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79E5A-D2D9-4C38-962C-79CCD7BB2A98}" type="slidenum">
              <a:rPr lang="en-US" smtClean="0"/>
              <a:t>‹#›</a:t>
            </a:fld>
            <a:endParaRPr lang="en-US"/>
          </a:p>
        </p:txBody>
      </p:sp>
    </p:spTree>
    <p:extLst>
      <p:ext uri="{BB962C8B-B14F-4D97-AF65-F5344CB8AC3E}">
        <p14:creationId xmlns:p14="http://schemas.microsoft.com/office/powerpoint/2010/main" val="390853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2734FD5-A70F-41FA-95B6-A6701212A299}"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79E5A-D2D9-4C38-962C-79CCD7BB2A98}"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7735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734FD5-A70F-41FA-95B6-A6701212A299}" type="datetimeFigureOut">
              <a:rPr lang="en-US" smtClean="0"/>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79E5A-D2D9-4C38-962C-79CCD7BB2A98}" type="slidenum">
              <a:rPr lang="en-US" smtClean="0"/>
              <a:t>‹#›</a:t>
            </a:fld>
            <a:endParaRPr lang="en-US"/>
          </a:p>
        </p:txBody>
      </p:sp>
    </p:spTree>
    <p:extLst>
      <p:ext uri="{BB962C8B-B14F-4D97-AF65-F5344CB8AC3E}">
        <p14:creationId xmlns:p14="http://schemas.microsoft.com/office/powerpoint/2010/main" val="1149973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734FD5-A70F-41FA-95B6-A6701212A299}" type="datetimeFigureOut">
              <a:rPr lang="en-US" smtClean="0"/>
              <a:t>9/14/2023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579E5A-D2D9-4C38-962C-79CCD7BB2A98}" type="slidenum">
              <a:rPr lang="en-US" smtClean="0"/>
              <a:t>‹#›</a:t>
            </a:fld>
            <a:endParaRPr lang="en-US"/>
          </a:p>
        </p:txBody>
      </p:sp>
    </p:spTree>
    <p:extLst>
      <p:ext uri="{BB962C8B-B14F-4D97-AF65-F5344CB8AC3E}">
        <p14:creationId xmlns:p14="http://schemas.microsoft.com/office/powerpoint/2010/main" val="1905464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734FD5-A70F-41FA-95B6-A6701212A299}" type="datetimeFigureOut">
              <a:rPr lang="en-US" smtClean="0"/>
              <a:t>9/14/2023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579E5A-D2D9-4C38-962C-79CCD7BB2A98}" type="slidenum">
              <a:rPr lang="en-US" smtClean="0"/>
              <a:t>‹#›</a:t>
            </a:fld>
            <a:endParaRPr lang="en-US"/>
          </a:p>
        </p:txBody>
      </p:sp>
    </p:spTree>
    <p:extLst>
      <p:ext uri="{BB962C8B-B14F-4D97-AF65-F5344CB8AC3E}">
        <p14:creationId xmlns:p14="http://schemas.microsoft.com/office/powerpoint/2010/main" val="3115353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734FD5-A70F-41FA-95B6-A6701212A299}" type="datetimeFigureOut">
              <a:rPr lang="en-US" smtClean="0"/>
              <a:t>9/14/2023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579E5A-D2D9-4C38-962C-79CCD7BB2A98}" type="slidenum">
              <a:rPr lang="en-US" smtClean="0"/>
              <a:t>‹#›</a:t>
            </a:fld>
            <a:endParaRPr lang="en-US"/>
          </a:p>
        </p:txBody>
      </p:sp>
    </p:spTree>
    <p:extLst>
      <p:ext uri="{BB962C8B-B14F-4D97-AF65-F5344CB8AC3E}">
        <p14:creationId xmlns:p14="http://schemas.microsoft.com/office/powerpoint/2010/main" val="2139246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2734FD5-A70F-41FA-95B6-A6701212A299}" type="datetimeFigureOut">
              <a:rPr lang="en-US" smtClean="0"/>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79E5A-D2D9-4C38-962C-79CCD7BB2A98}" type="slidenum">
              <a:rPr lang="en-US" smtClean="0"/>
              <a:t>‹#›</a:t>
            </a:fld>
            <a:endParaRPr lang="en-US"/>
          </a:p>
        </p:txBody>
      </p:sp>
    </p:spTree>
    <p:extLst>
      <p:ext uri="{BB962C8B-B14F-4D97-AF65-F5344CB8AC3E}">
        <p14:creationId xmlns:p14="http://schemas.microsoft.com/office/powerpoint/2010/main" val="3816459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2734FD5-A70F-41FA-95B6-A6701212A299}" type="datetimeFigureOut">
              <a:rPr lang="en-US" smtClean="0"/>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79E5A-D2D9-4C38-962C-79CCD7BB2A98}"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2237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2734FD5-A70F-41FA-95B6-A6701212A299}" type="datetimeFigureOut">
              <a:rPr lang="en-US" smtClean="0"/>
              <a:t>9/14/2023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A579E5A-D2D9-4C38-962C-79CCD7BB2A98}"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08148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Basics of Shared Governance</a:t>
            </a:r>
          </a:p>
        </p:txBody>
      </p:sp>
      <p:sp>
        <p:nvSpPr>
          <p:cNvPr id="3" name="Subtitle 2"/>
          <p:cNvSpPr>
            <a:spLocks noGrp="1"/>
          </p:cNvSpPr>
          <p:nvPr>
            <p:ph type="subTitle" idx="1"/>
          </p:nvPr>
        </p:nvSpPr>
        <p:spPr/>
        <p:txBody>
          <a:bodyPr>
            <a:normAutofit/>
          </a:bodyPr>
          <a:lstStyle/>
          <a:p>
            <a:pPr algn="ctr"/>
            <a:r>
              <a:rPr lang="en-US" sz="2800" dirty="0"/>
              <a:t>For the Secretary</a:t>
            </a:r>
          </a:p>
        </p:txBody>
      </p:sp>
    </p:spTree>
    <p:extLst>
      <p:ext uri="{BB962C8B-B14F-4D97-AF65-F5344CB8AC3E}">
        <p14:creationId xmlns:p14="http://schemas.microsoft.com/office/powerpoint/2010/main" val="2342422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Secretary’s Duties </a:t>
            </a:r>
            <a:br>
              <a:rPr lang="en-US" dirty="0"/>
            </a:br>
            <a:r>
              <a:rPr lang="en-US" dirty="0"/>
              <a:t>(Modified From Robert’s Rules)</a:t>
            </a:r>
          </a:p>
        </p:txBody>
      </p:sp>
      <p:sp>
        <p:nvSpPr>
          <p:cNvPr id="3" name="Content Placeholder 2"/>
          <p:cNvSpPr>
            <a:spLocks noGrp="1"/>
          </p:cNvSpPr>
          <p:nvPr>
            <p:ph idx="1"/>
          </p:nvPr>
        </p:nvSpPr>
        <p:spPr/>
        <p:txBody>
          <a:bodyPr/>
          <a:lstStyle/>
          <a:p>
            <a:pPr marL="274320" indent="-274320">
              <a:buFont typeface="Wingdings" panose="05000000000000000000" pitchFamily="2" charset="2"/>
              <a:buChar char="v"/>
            </a:pPr>
            <a:r>
              <a:rPr lang="en-US" sz="2400" dirty="0"/>
              <a:t>Keep minutes and records associated with committee work.</a:t>
            </a:r>
          </a:p>
          <a:p>
            <a:pPr marL="274320" indent="-274320">
              <a:buFont typeface="Wingdings" panose="05000000000000000000" pitchFamily="2" charset="2"/>
              <a:buChar char="v"/>
            </a:pPr>
            <a:r>
              <a:rPr lang="en-US" sz="2400" dirty="0"/>
              <a:t>Keep a record of who attends or misses meetings (voting, non-voting, guests)</a:t>
            </a:r>
          </a:p>
          <a:p>
            <a:pPr marL="274320" indent="-274320">
              <a:buFont typeface="Wingdings" panose="05000000000000000000" pitchFamily="2" charset="2"/>
              <a:buChar char="v"/>
            </a:pPr>
            <a:r>
              <a:rPr lang="en-US" sz="2400" dirty="0"/>
              <a:t>Notify constituents of their appointments to the committee and/or workgroups of the committee</a:t>
            </a:r>
          </a:p>
          <a:p>
            <a:pPr marL="274320" indent="-274320">
              <a:buFont typeface="Wingdings" panose="05000000000000000000" pitchFamily="2" charset="2"/>
              <a:buChar char="v"/>
            </a:pPr>
            <a:r>
              <a:rPr lang="en-US" sz="2400" dirty="0"/>
              <a:t>Send proposal documents and agenda as requested by the chair</a:t>
            </a:r>
          </a:p>
          <a:p>
            <a:pPr marL="274320" indent="-274320">
              <a:buFont typeface="Wingdings" panose="05000000000000000000" pitchFamily="2" charset="2"/>
              <a:buChar char="v"/>
            </a:pPr>
            <a:r>
              <a:rPr lang="en-US" sz="2400" dirty="0"/>
              <a:t>Assist chair in sending out notice of meetings</a:t>
            </a:r>
          </a:p>
          <a:p>
            <a:pPr marL="274320" indent="-274320">
              <a:buFont typeface="Wingdings" panose="05000000000000000000" pitchFamily="2" charset="2"/>
              <a:buChar char="v"/>
            </a:pPr>
            <a:r>
              <a:rPr lang="en-US" sz="2400" dirty="0"/>
              <a:t>Conduct the correspondence of the committee</a:t>
            </a:r>
          </a:p>
          <a:p>
            <a:endParaRPr lang="en-US" dirty="0"/>
          </a:p>
        </p:txBody>
      </p:sp>
    </p:spTree>
    <p:extLst>
      <p:ext uri="{BB962C8B-B14F-4D97-AF65-F5344CB8AC3E}">
        <p14:creationId xmlns:p14="http://schemas.microsoft.com/office/powerpoint/2010/main" val="2435316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Secretary’s Duties </a:t>
            </a:r>
            <a:br>
              <a:rPr lang="en-US" dirty="0"/>
            </a:br>
            <a:r>
              <a:rPr lang="en-US" dirty="0"/>
              <a:t>(From Robert’s Rules)</a:t>
            </a:r>
          </a:p>
        </p:txBody>
      </p:sp>
      <p:sp>
        <p:nvSpPr>
          <p:cNvPr id="3" name="Content Placeholder 2"/>
          <p:cNvSpPr>
            <a:spLocks noGrp="1"/>
          </p:cNvSpPr>
          <p:nvPr>
            <p:ph idx="1"/>
          </p:nvPr>
        </p:nvSpPr>
        <p:spPr/>
        <p:txBody>
          <a:bodyPr/>
          <a:lstStyle/>
          <a:p>
            <a:pPr marL="457200" indent="-457200">
              <a:buFont typeface="+mj-lt"/>
              <a:buAutoNum type="arabicPeriod"/>
            </a:pPr>
            <a:r>
              <a:rPr lang="en-US" dirty="0"/>
              <a:t>To keep the records of the committee and the minutes of the meetings</a:t>
            </a:r>
          </a:p>
          <a:p>
            <a:pPr marL="457200" indent="-457200">
              <a:buFont typeface="+mj-lt"/>
              <a:buAutoNum type="arabicPeriod"/>
            </a:pPr>
            <a:r>
              <a:rPr lang="en-US" dirty="0"/>
              <a:t>To keep a register, or roll, of the members and to call the roll when required</a:t>
            </a:r>
          </a:p>
          <a:p>
            <a:pPr marL="457200" indent="-457200">
              <a:buFont typeface="+mj-lt"/>
              <a:buAutoNum type="arabicPeriod"/>
            </a:pPr>
            <a:r>
              <a:rPr lang="en-US" dirty="0"/>
              <a:t>To notify constituents of their appointments to the committee and workgroups of the committee</a:t>
            </a:r>
          </a:p>
          <a:p>
            <a:pPr marL="457200" indent="-457200">
              <a:buFont typeface="+mj-lt"/>
              <a:buAutoNum type="arabicPeriod"/>
            </a:pPr>
            <a:r>
              <a:rPr lang="en-US" dirty="0"/>
              <a:t>To furnish committees with all papers (proposals) referred to them</a:t>
            </a:r>
          </a:p>
          <a:p>
            <a:pPr marL="457200" indent="-457200">
              <a:buFont typeface="+mj-lt"/>
              <a:buAutoNum type="arabicPeriod"/>
            </a:pPr>
            <a:r>
              <a:rPr lang="en-US" dirty="0"/>
              <a:t>To send out proper notices of all called meetings</a:t>
            </a:r>
          </a:p>
          <a:p>
            <a:pPr marL="457200" indent="-457200">
              <a:buFont typeface="+mj-lt"/>
              <a:buAutoNum type="arabicPeriod"/>
            </a:pPr>
            <a:r>
              <a:rPr lang="en-US" dirty="0"/>
              <a:t>To conduct the correspondence of the committee</a:t>
            </a:r>
          </a:p>
          <a:p>
            <a:endParaRPr lang="en-US" dirty="0"/>
          </a:p>
        </p:txBody>
      </p:sp>
    </p:spTree>
    <p:extLst>
      <p:ext uri="{BB962C8B-B14F-4D97-AF65-F5344CB8AC3E}">
        <p14:creationId xmlns:p14="http://schemas.microsoft.com/office/powerpoint/2010/main" val="4072524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Meeting Times</a:t>
            </a:r>
          </a:p>
        </p:txBody>
      </p:sp>
      <p:sp>
        <p:nvSpPr>
          <p:cNvPr id="3" name="Content Placeholder 2"/>
          <p:cNvSpPr>
            <a:spLocks noGrp="1"/>
          </p:cNvSpPr>
          <p:nvPr>
            <p:ph idx="1"/>
          </p:nvPr>
        </p:nvSpPr>
        <p:spPr>
          <a:xfrm>
            <a:off x="1024128" y="1828800"/>
            <a:ext cx="9720073" cy="4480560"/>
          </a:xfrm>
        </p:spPr>
        <p:txBody>
          <a:bodyPr>
            <a:normAutofit/>
          </a:bodyPr>
          <a:lstStyle/>
          <a:p>
            <a:r>
              <a:rPr lang="en-US" sz="3600" dirty="0"/>
              <a:t>Committees will meet at the established time unless a committee has no agenda items or a quorum of the committee members cannot be present.</a:t>
            </a:r>
          </a:p>
          <a:p>
            <a:pPr lvl="1"/>
            <a:r>
              <a:rPr lang="en-US" sz="2400" dirty="0"/>
              <a:t>If a committee has work groups, it will have agenda items because work groups need to report their activities every month. </a:t>
            </a:r>
          </a:p>
          <a:p>
            <a:pPr lvl="1"/>
            <a:r>
              <a:rPr lang="en-US" sz="2400" dirty="0"/>
              <a:t>According to Robert’s Rules, a quorum of a deliberative assembly is a majority of all members and not only those who have voting powers. Ex Officio/non-voting members are included in a quorum. </a:t>
            </a:r>
          </a:p>
          <a:p>
            <a:pPr lvl="1"/>
            <a:r>
              <a:rPr lang="en-US" sz="2400" dirty="0"/>
              <a:t>Meeting times should not be changed by committees. They are established in the Shared Governance Document.</a:t>
            </a:r>
          </a:p>
          <a:p>
            <a:endParaRPr lang="en-US" dirty="0"/>
          </a:p>
        </p:txBody>
      </p:sp>
    </p:spTree>
    <p:extLst>
      <p:ext uri="{BB962C8B-B14F-4D97-AF65-F5344CB8AC3E}">
        <p14:creationId xmlns:p14="http://schemas.microsoft.com/office/powerpoint/2010/main" val="3650033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0916" y="794222"/>
            <a:ext cx="9720072" cy="930075"/>
          </a:xfrm>
        </p:spPr>
        <p:txBody>
          <a:bodyPr/>
          <a:lstStyle/>
          <a:p>
            <a:pPr algn="ctr"/>
            <a:r>
              <a:rPr lang="en-US" dirty="0"/>
              <a:t>Minutes of Meetings</a:t>
            </a:r>
          </a:p>
        </p:txBody>
      </p:sp>
      <p:sp>
        <p:nvSpPr>
          <p:cNvPr id="3" name="Content Placeholder 2"/>
          <p:cNvSpPr>
            <a:spLocks noGrp="1"/>
          </p:cNvSpPr>
          <p:nvPr>
            <p:ph idx="1"/>
          </p:nvPr>
        </p:nvSpPr>
        <p:spPr>
          <a:xfrm>
            <a:off x="1024128" y="1907177"/>
            <a:ext cx="9720073" cy="4402184"/>
          </a:xfrm>
        </p:spPr>
        <p:txBody>
          <a:bodyPr>
            <a:noAutofit/>
          </a:bodyPr>
          <a:lstStyle/>
          <a:p>
            <a:r>
              <a:rPr lang="en-US" sz="2800" dirty="0"/>
              <a:t>The secretary of a committee is responsible for keeping the minutes.</a:t>
            </a:r>
          </a:p>
          <a:p>
            <a:r>
              <a:rPr lang="en-US" sz="2800" dirty="0"/>
              <a:t>Minutes should contain the following items:</a:t>
            </a:r>
          </a:p>
          <a:p>
            <a:endParaRPr lang="en-US" sz="2800" dirty="0"/>
          </a:p>
          <a:p>
            <a:pPr marL="274320" indent="-274320" fontAlgn="base">
              <a:lnSpc>
                <a:spcPct val="100000"/>
              </a:lnSpc>
              <a:spcBef>
                <a:spcPts val="200"/>
              </a:spcBef>
              <a:spcAft>
                <a:spcPts val="600"/>
              </a:spcAft>
              <a:buFont typeface="Wingdings" panose="05000000000000000000" pitchFamily="2" charset="2"/>
              <a:buChar char="Ø"/>
            </a:pPr>
            <a:r>
              <a:rPr lang="en-US" sz="2400" dirty="0"/>
              <a:t>A roll call of members noting absence or presence</a:t>
            </a:r>
          </a:p>
          <a:p>
            <a:pPr marL="274320" indent="-274320" fontAlgn="base">
              <a:lnSpc>
                <a:spcPct val="100000"/>
              </a:lnSpc>
              <a:spcBef>
                <a:spcPts val="200"/>
              </a:spcBef>
              <a:spcAft>
                <a:spcPts val="600"/>
              </a:spcAft>
              <a:buFont typeface="Wingdings" panose="05000000000000000000" pitchFamily="2" charset="2"/>
              <a:buChar char="Ø"/>
            </a:pPr>
            <a:r>
              <a:rPr lang="en-US" sz="2400" dirty="0"/>
              <a:t>Agenda items (proposals and other paperwork as appendices)</a:t>
            </a:r>
          </a:p>
          <a:p>
            <a:pPr marL="274320" indent="-274320" fontAlgn="base">
              <a:lnSpc>
                <a:spcPct val="100000"/>
              </a:lnSpc>
              <a:spcBef>
                <a:spcPts val="200"/>
              </a:spcBef>
              <a:spcAft>
                <a:spcPts val="600"/>
              </a:spcAft>
              <a:buFont typeface="Wingdings" panose="05000000000000000000" pitchFamily="2" charset="2"/>
              <a:buChar char="Ø"/>
            </a:pPr>
            <a:r>
              <a:rPr lang="en-US" sz="2400" dirty="0"/>
              <a:t>Dates of meeting and other important dates</a:t>
            </a:r>
          </a:p>
          <a:p>
            <a:pPr marL="274320" indent="-274320" fontAlgn="base">
              <a:lnSpc>
                <a:spcPct val="100000"/>
              </a:lnSpc>
              <a:spcBef>
                <a:spcPts val="200"/>
              </a:spcBef>
              <a:spcAft>
                <a:spcPts val="600"/>
              </a:spcAft>
              <a:buFont typeface="Wingdings" panose="05000000000000000000" pitchFamily="2" charset="2"/>
              <a:buChar char="Ø"/>
            </a:pPr>
            <a:r>
              <a:rPr lang="en-US" sz="2400" dirty="0"/>
              <a:t>Actions or tasks (proposal discussed, announcements made, actions taken)</a:t>
            </a:r>
          </a:p>
        </p:txBody>
      </p:sp>
    </p:spTree>
    <p:extLst>
      <p:ext uri="{BB962C8B-B14F-4D97-AF65-F5344CB8AC3E}">
        <p14:creationId xmlns:p14="http://schemas.microsoft.com/office/powerpoint/2010/main" val="1298500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122" y="794222"/>
            <a:ext cx="9720072" cy="930075"/>
          </a:xfrm>
        </p:spPr>
        <p:txBody>
          <a:bodyPr/>
          <a:lstStyle/>
          <a:p>
            <a:pPr algn="ctr"/>
            <a:r>
              <a:rPr lang="en-US" dirty="0"/>
              <a:t>Minutes of Meetings (continued)</a:t>
            </a:r>
          </a:p>
        </p:txBody>
      </p:sp>
      <p:sp>
        <p:nvSpPr>
          <p:cNvPr id="3" name="Content Placeholder 2"/>
          <p:cNvSpPr>
            <a:spLocks noGrp="1"/>
          </p:cNvSpPr>
          <p:nvPr>
            <p:ph idx="1"/>
          </p:nvPr>
        </p:nvSpPr>
        <p:spPr>
          <a:xfrm>
            <a:off x="1024128" y="2603863"/>
            <a:ext cx="9720073" cy="3705498"/>
          </a:xfrm>
        </p:spPr>
        <p:txBody>
          <a:bodyPr>
            <a:noAutofit/>
          </a:bodyPr>
          <a:lstStyle/>
          <a:p>
            <a:pPr marL="274320" indent="-274320" fontAlgn="base">
              <a:lnSpc>
                <a:spcPct val="100000"/>
              </a:lnSpc>
              <a:spcBef>
                <a:spcPts val="200"/>
              </a:spcBef>
              <a:spcAft>
                <a:spcPts val="600"/>
              </a:spcAft>
              <a:buFont typeface="Wingdings" panose="05000000000000000000" pitchFamily="2" charset="2"/>
              <a:buChar char="Ø"/>
            </a:pPr>
            <a:r>
              <a:rPr lang="en-US" sz="2400" dirty="0"/>
              <a:t>Main points (What motions were made and seconded. Who said what in the discussion. Exact words and side talk should not be included.)</a:t>
            </a:r>
          </a:p>
          <a:p>
            <a:pPr marL="274320" indent="-274320" fontAlgn="base">
              <a:lnSpc>
                <a:spcPct val="100000"/>
              </a:lnSpc>
              <a:spcBef>
                <a:spcPts val="200"/>
              </a:spcBef>
              <a:spcAft>
                <a:spcPts val="600"/>
              </a:spcAft>
              <a:buFont typeface="Wingdings" panose="05000000000000000000" pitchFamily="2" charset="2"/>
              <a:buChar char="Ø"/>
            </a:pPr>
            <a:r>
              <a:rPr lang="en-US" sz="2400" dirty="0"/>
              <a:t>Decisions made by the participants (Motions made, Number of votes, Motions Approved, Disapproved,  Proposals Tabled)</a:t>
            </a:r>
          </a:p>
          <a:p>
            <a:pPr marL="274320" indent="-274320" fontAlgn="base">
              <a:lnSpc>
                <a:spcPct val="100000"/>
              </a:lnSpc>
              <a:spcBef>
                <a:spcPts val="200"/>
              </a:spcBef>
              <a:spcAft>
                <a:spcPts val="600"/>
              </a:spcAft>
              <a:buFont typeface="Wingdings" panose="05000000000000000000" pitchFamily="2" charset="2"/>
              <a:buChar char="Ø"/>
            </a:pPr>
            <a:r>
              <a:rPr lang="en-US" sz="2400" dirty="0"/>
              <a:t>Record reports on activities or announcements</a:t>
            </a:r>
          </a:p>
          <a:p>
            <a:pPr marL="274320" indent="-274320" fontAlgn="base">
              <a:lnSpc>
                <a:spcPct val="100000"/>
              </a:lnSpc>
              <a:spcBef>
                <a:spcPts val="200"/>
              </a:spcBef>
              <a:spcAft>
                <a:spcPts val="600"/>
              </a:spcAft>
              <a:buFont typeface="Wingdings" panose="05000000000000000000" pitchFamily="2" charset="2"/>
              <a:buChar char="Ø"/>
            </a:pPr>
            <a:r>
              <a:rPr lang="en-US" sz="2400" dirty="0"/>
              <a:t>Announce next meeting time and place</a:t>
            </a:r>
          </a:p>
        </p:txBody>
      </p:sp>
    </p:spTree>
    <p:extLst>
      <p:ext uri="{BB962C8B-B14F-4D97-AF65-F5344CB8AC3E}">
        <p14:creationId xmlns:p14="http://schemas.microsoft.com/office/powerpoint/2010/main" val="1838080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Sharing minutes</a:t>
            </a:r>
          </a:p>
        </p:txBody>
      </p:sp>
      <p:sp>
        <p:nvSpPr>
          <p:cNvPr id="3" name="Content Placeholder 2"/>
          <p:cNvSpPr>
            <a:spLocks noGrp="1"/>
          </p:cNvSpPr>
          <p:nvPr>
            <p:ph idx="1"/>
          </p:nvPr>
        </p:nvSpPr>
        <p:spPr>
          <a:xfrm>
            <a:off x="1024127" y="1925273"/>
            <a:ext cx="9720073" cy="4023360"/>
          </a:xfrm>
        </p:spPr>
        <p:txBody>
          <a:bodyPr>
            <a:normAutofit fontScale="92500" lnSpcReduction="20000"/>
          </a:bodyPr>
          <a:lstStyle/>
          <a:p>
            <a:pPr marL="0" indent="0" fontAlgn="base">
              <a:buNone/>
            </a:pPr>
            <a:r>
              <a:rPr lang="en-US" sz="3200" dirty="0"/>
              <a:t>Secretaries should share minutes with committee members electronically as quickly as possible after a meeting so that the minutes can be approved and submitted to SGOC Secretary (Tina Bradley).</a:t>
            </a:r>
          </a:p>
          <a:p>
            <a:pPr marL="0" indent="0" fontAlgn="base">
              <a:buNone/>
            </a:pPr>
            <a:r>
              <a:rPr lang="en-US" sz="3200" dirty="0"/>
              <a:t>Committees will share committee-reviewed minutes with the campus through the SGOC Secretary to be posted to a designated public venue within five working days of a convened meeting.</a:t>
            </a:r>
          </a:p>
          <a:p>
            <a:pPr marL="0" indent="0" fontAlgn="base">
              <a:buNone/>
            </a:pPr>
            <a:r>
              <a:rPr lang="en-US" sz="2400" dirty="0"/>
              <a:t>Special Note: If a committee has reviewed and approved minutes (electronically) for dissemination to the campus, the minutes do not then have to be approved in the next meeting. They have already been approved by the committee.</a:t>
            </a:r>
          </a:p>
          <a:p>
            <a:endParaRPr lang="en-US" dirty="0"/>
          </a:p>
        </p:txBody>
      </p:sp>
    </p:spTree>
    <p:extLst>
      <p:ext uri="{BB962C8B-B14F-4D97-AF65-F5344CB8AC3E}">
        <p14:creationId xmlns:p14="http://schemas.microsoft.com/office/powerpoint/2010/main" val="2280315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Who speaks in meetings?</a:t>
            </a:r>
          </a:p>
        </p:txBody>
      </p:sp>
      <p:sp>
        <p:nvSpPr>
          <p:cNvPr id="3" name="Content Placeholder 2"/>
          <p:cNvSpPr>
            <a:spLocks noGrp="1"/>
          </p:cNvSpPr>
          <p:nvPr>
            <p:ph idx="1"/>
          </p:nvPr>
        </p:nvSpPr>
        <p:spPr/>
        <p:txBody>
          <a:bodyPr/>
          <a:lstStyle/>
          <a:p>
            <a:pPr>
              <a:lnSpc>
                <a:spcPct val="100000"/>
              </a:lnSpc>
            </a:pPr>
            <a:r>
              <a:rPr lang="en-US" sz="2400" dirty="0"/>
              <a:t>The Chair decides who speaks at meetings and when. </a:t>
            </a:r>
          </a:p>
          <a:p>
            <a:pPr>
              <a:lnSpc>
                <a:spcPct val="100000"/>
              </a:lnSpc>
            </a:pPr>
            <a:r>
              <a:rPr lang="en-US" sz="2400" dirty="0"/>
              <a:t>In the interest of stated shared governance principles (Appendix B), speakers making proposals should be allowed to finish their proposals before others speak. </a:t>
            </a:r>
          </a:p>
          <a:p>
            <a:pPr>
              <a:lnSpc>
                <a:spcPct val="100000"/>
              </a:lnSpc>
            </a:pPr>
            <a:r>
              <a:rPr lang="en-US" sz="2400" dirty="0"/>
              <a:t>Robert’s Rules (pg.3) states that discussion does not occur until a motion has been made and seconded.</a:t>
            </a:r>
          </a:p>
          <a:p>
            <a:pPr>
              <a:lnSpc>
                <a:spcPct val="100000"/>
              </a:lnSpc>
            </a:pPr>
            <a:r>
              <a:rPr lang="en-US" sz="2400" dirty="0"/>
              <a:t>Speakers are then allowed to speak when recognized by the chair.</a:t>
            </a:r>
          </a:p>
          <a:p>
            <a:pPr>
              <a:lnSpc>
                <a:spcPct val="100000"/>
              </a:lnSpc>
            </a:pPr>
            <a:endParaRPr lang="en-US" sz="1100" dirty="0"/>
          </a:p>
        </p:txBody>
      </p:sp>
    </p:spTree>
    <p:extLst>
      <p:ext uri="{BB962C8B-B14F-4D97-AF65-F5344CB8AC3E}">
        <p14:creationId xmlns:p14="http://schemas.microsoft.com/office/powerpoint/2010/main" val="45851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3" name="Picture 2" descr="&lt;strong&gt;Questions&lt;/strong&g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8594" y="1523999"/>
            <a:ext cx="5870639" cy="4432663"/>
          </a:xfrm>
          <a:prstGeom prst="rect">
            <a:avLst/>
          </a:prstGeom>
        </p:spPr>
      </p:pic>
    </p:spTree>
    <p:extLst>
      <p:ext uri="{BB962C8B-B14F-4D97-AF65-F5344CB8AC3E}">
        <p14:creationId xmlns:p14="http://schemas.microsoft.com/office/powerpoint/2010/main" val="11645287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1622</TotalTime>
  <Words>576</Words>
  <Application>Microsoft Office PowerPoint</Application>
  <PresentationFormat>Widescreen</PresentationFormat>
  <Paragraphs>44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Tw Cen MT</vt:lpstr>
      <vt:lpstr>Tw Cen MT Condensed</vt:lpstr>
      <vt:lpstr>Wingdings</vt:lpstr>
      <vt:lpstr>Wingdings 3</vt:lpstr>
      <vt:lpstr>Integral</vt:lpstr>
      <vt:lpstr>The Basics of Shared Governance</vt:lpstr>
      <vt:lpstr>Secretary’s Duties  (Modified From Robert’s Rules)</vt:lpstr>
      <vt:lpstr>Secretary’s Duties  (From Robert’s Rules)</vt:lpstr>
      <vt:lpstr>Meeting Times</vt:lpstr>
      <vt:lpstr>Minutes of Meetings</vt:lpstr>
      <vt:lpstr>Minutes of Meetings (continued)</vt:lpstr>
      <vt:lpstr>Sharing minutes</vt:lpstr>
      <vt:lpstr>Who speaks in meetings?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Basics of Shared Governance</dc:title>
  <dc:creator>Michael Thomas</dc:creator>
  <cp:lastModifiedBy>Tina Bradley</cp:lastModifiedBy>
  <cp:revision>25</cp:revision>
  <dcterms:created xsi:type="dcterms:W3CDTF">2020-09-14T15:22:42Z</dcterms:created>
  <dcterms:modified xsi:type="dcterms:W3CDTF">2023-09-14T13:08:13Z</dcterms:modified>
</cp:coreProperties>
</file>