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3" r:id="rId4"/>
    <p:sldId id="257" r:id="rId5"/>
    <p:sldId id="261" r:id="rId6"/>
    <p:sldId id="259" r:id="rId7"/>
    <p:sldId id="260" r:id="rId8"/>
    <p:sldId id="271" r:id="rId9"/>
    <p:sldId id="268" r:id="rId10"/>
    <p:sldId id="265" r:id="rId11"/>
    <p:sldId id="266"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19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271188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86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39085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734FD5-A70F-41FA-95B6-A6701212A299}"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79E5A-D2D9-4C38-962C-79CCD7BB2A9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73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734FD5-A70F-41FA-95B6-A6701212A29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1149973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734FD5-A70F-41FA-95B6-A6701212A299}"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190546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734FD5-A70F-41FA-95B6-A6701212A299}"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311535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34FD5-A70F-41FA-95B6-A6701212A299}"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213924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734FD5-A70F-41FA-95B6-A6701212A29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79E5A-D2D9-4C38-962C-79CCD7BB2A98}" type="slidenum">
              <a:rPr lang="en-US" smtClean="0"/>
              <a:t>‹#›</a:t>
            </a:fld>
            <a:endParaRPr lang="en-US"/>
          </a:p>
        </p:txBody>
      </p:sp>
    </p:spTree>
    <p:extLst>
      <p:ext uri="{BB962C8B-B14F-4D97-AF65-F5344CB8AC3E}">
        <p14:creationId xmlns:p14="http://schemas.microsoft.com/office/powerpoint/2010/main" val="381645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734FD5-A70F-41FA-95B6-A6701212A299}"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79E5A-D2D9-4C38-962C-79CCD7BB2A9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23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2734FD5-A70F-41FA-95B6-A6701212A299}" type="datetimeFigureOut">
              <a:rPr lang="en-US" smtClean="0"/>
              <a:t>9/14/2023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579E5A-D2D9-4C38-962C-79CCD7BB2A9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814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Basics of Shared Governance</a:t>
            </a:r>
          </a:p>
        </p:txBody>
      </p:sp>
      <p:sp>
        <p:nvSpPr>
          <p:cNvPr id="3" name="Subtitle 2"/>
          <p:cNvSpPr>
            <a:spLocks noGrp="1"/>
          </p:cNvSpPr>
          <p:nvPr>
            <p:ph type="subTitle" idx="1"/>
          </p:nvPr>
        </p:nvSpPr>
        <p:spPr/>
        <p:txBody>
          <a:bodyPr>
            <a:normAutofit/>
          </a:bodyPr>
          <a:lstStyle/>
          <a:p>
            <a:pPr algn="ctr"/>
            <a:r>
              <a:rPr lang="en-US" sz="2800" dirty="0"/>
              <a:t>For the Chair</a:t>
            </a:r>
          </a:p>
        </p:txBody>
      </p:sp>
    </p:spTree>
    <p:extLst>
      <p:ext uri="{BB962C8B-B14F-4D97-AF65-F5344CB8AC3E}">
        <p14:creationId xmlns:p14="http://schemas.microsoft.com/office/powerpoint/2010/main" val="2342422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Happens with proposals</a:t>
            </a:r>
            <a:br>
              <a:rPr lang="en-US" dirty="0"/>
            </a:br>
            <a:r>
              <a:rPr lang="en-US" dirty="0"/>
              <a:t>- work Group Proposals</a:t>
            </a:r>
          </a:p>
        </p:txBody>
      </p:sp>
      <p:sp>
        <p:nvSpPr>
          <p:cNvPr id="3" name="Content Placeholder 2"/>
          <p:cNvSpPr>
            <a:spLocks noGrp="1"/>
          </p:cNvSpPr>
          <p:nvPr>
            <p:ph idx="1"/>
          </p:nvPr>
        </p:nvSpPr>
        <p:spPr/>
        <p:txBody>
          <a:bodyPr>
            <a:normAutofit/>
          </a:bodyPr>
          <a:lstStyle/>
          <a:p>
            <a:pPr marL="128016" lvl="1" indent="0">
              <a:buNone/>
            </a:pPr>
            <a:r>
              <a:rPr lang="en-US" sz="2800" dirty="0"/>
              <a:t>After a Work Group proposal has been discussed, Chairs may call for a vote.</a:t>
            </a:r>
          </a:p>
          <a:p>
            <a:pPr lvl="1"/>
            <a:r>
              <a:rPr lang="en-US" sz="2800" dirty="0"/>
              <a:t>An approved work group will have its membership and purpose announced.</a:t>
            </a:r>
          </a:p>
          <a:p>
            <a:pPr lvl="1"/>
            <a:r>
              <a:rPr lang="en-US" sz="2800" dirty="0"/>
              <a:t>A disapproval means no work group will be formed.</a:t>
            </a:r>
          </a:p>
          <a:p>
            <a:pPr lvl="1"/>
            <a:r>
              <a:rPr lang="en-US" sz="2800" dirty="0"/>
              <a:t>The proposal for a work group may be tabled to be taken up at the next meeting.</a:t>
            </a:r>
          </a:p>
        </p:txBody>
      </p:sp>
    </p:spTree>
    <p:extLst>
      <p:ext uri="{BB962C8B-B14F-4D97-AF65-F5344CB8AC3E}">
        <p14:creationId xmlns:p14="http://schemas.microsoft.com/office/powerpoint/2010/main" val="396515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Happens with a proposal that the Senates Amend</a:t>
            </a:r>
          </a:p>
        </p:txBody>
      </p:sp>
      <p:sp>
        <p:nvSpPr>
          <p:cNvPr id="3" name="Content Placeholder 2"/>
          <p:cNvSpPr>
            <a:spLocks noGrp="1"/>
          </p:cNvSpPr>
          <p:nvPr>
            <p:ph idx="1"/>
          </p:nvPr>
        </p:nvSpPr>
        <p:spPr/>
        <p:txBody>
          <a:bodyPr/>
          <a:lstStyle/>
          <a:p>
            <a:r>
              <a:rPr lang="en-US" dirty="0"/>
              <a:t>When either the Faculty or Staff Senate or both make amendments to a shared governance proposal, the committee approves or disapproves the proposal with the amendments as if it were a new proposal. If the committee approves the amended shared governance proposal, it is given to SGOC for submission to the Chancellor. A proposal amended by the senates cannot be further amended by the committee or again by the senates. This could create a vicious cycle of amendment.</a:t>
            </a:r>
          </a:p>
          <a:p>
            <a:r>
              <a:rPr lang="en-US" dirty="0"/>
              <a:t>When a work group proposal is approved, the membership of the work group is passed along to the SGOC for recording and reviewing if the suggested membership falls within Shared Governance Document guidelines. Besides monitoring appropriate membership, SGOC should also make sure that no other work group has been formed that is working on the same type of activity.</a:t>
            </a:r>
          </a:p>
        </p:txBody>
      </p:sp>
    </p:spTree>
    <p:extLst>
      <p:ext uri="{BB962C8B-B14F-4D97-AF65-F5344CB8AC3E}">
        <p14:creationId xmlns:p14="http://schemas.microsoft.com/office/powerpoint/2010/main" val="1985227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3" name="Picture 2" descr="&lt;strong&gt;Questions&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8594" y="1523999"/>
            <a:ext cx="5870639" cy="4432663"/>
          </a:xfrm>
          <a:prstGeom prst="rect">
            <a:avLst/>
          </a:prstGeom>
        </p:spPr>
      </p:pic>
    </p:spTree>
    <p:extLst>
      <p:ext uri="{BB962C8B-B14F-4D97-AF65-F5344CB8AC3E}">
        <p14:creationId xmlns:p14="http://schemas.microsoft.com/office/powerpoint/2010/main" val="164448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Chair’s Duties </a:t>
            </a:r>
            <a:br>
              <a:rPr lang="en-US" dirty="0"/>
            </a:br>
            <a:r>
              <a:rPr lang="en-US" dirty="0"/>
              <a:t>(modified From Robert’s Rules)</a:t>
            </a:r>
          </a:p>
        </p:txBody>
      </p:sp>
      <p:sp>
        <p:nvSpPr>
          <p:cNvPr id="3" name="Content Placeholder 2"/>
          <p:cNvSpPr>
            <a:spLocks noGrp="1"/>
          </p:cNvSpPr>
          <p:nvPr>
            <p:ph idx="1"/>
          </p:nvPr>
        </p:nvSpPr>
        <p:spPr/>
        <p:txBody>
          <a:bodyPr>
            <a:normAutofit/>
          </a:bodyPr>
          <a:lstStyle/>
          <a:p>
            <a:pPr>
              <a:spcBef>
                <a:spcPts val="600"/>
              </a:spcBef>
              <a:spcAft>
                <a:spcPts val="600"/>
              </a:spcAft>
              <a:buFont typeface="Wingdings" panose="05000000000000000000" pitchFamily="2" charset="2"/>
              <a:buChar char="§"/>
            </a:pPr>
            <a:r>
              <a:rPr lang="en-US" sz="2100" dirty="0"/>
              <a:t>Open the session on time</a:t>
            </a:r>
          </a:p>
          <a:p>
            <a:pPr>
              <a:spcBef>
                <a:spcPts val="600"/>
              </a:spcBef>
              <a:spcAft>
                <a:spcPts val="600"/>
              </a:spcAft>
              <a:buFont typeface="Wingdings" panose="05000000000000000000" pitchFamily="2" charset="2"/>
              <a:buChar char="§"/>
            </a:pPr>
            <a:r>
              <a:rPr lang="en-US" sz="2100" dirty="0"/>
              <a:t>Set and follow the agenda</a:t>
            </a:r>
          </a:p>
          <a:p>
            <a:pPr>
              <a:spcBef>
                <a:spcPts val="600"/>
              </a:spcBef>
              <a:spcAft>
                <a:spcPts val="600"/>
              </a:spcAft>
              <a:buFont typeface="Wingdings" panose="05000000000000000000" pitchFamily="2" charset="2"/>
              <a:buChar char="§"/>
            </a:pPr>
            <a:r>
              <a:rPr lang="en-US" sz="2100" dirty="0"/>
              <a:t>Close the loop (hold a vote) on regular motions made during the meeting </a:t>
            </a:r>
          </a:p>
          <a:p>
            <a:pPr>
              <a:spcBef>
                <a:spcPts val="600"/>
              </a:spcBef>
              <a:spcAft>
                <a:spcPts val="600"/>
              </a:spcAft>
              <a:buFont typeface="Wingdings" panose="05000000000000000000" pitchFamily="2" charset="2"/>
              <a:buChar char="§"/>
            </a:pPr>
            <a:r>
              <a:rPr lang="en-US" sz="2100" dirty="0"/>
              <a:t>Ignore motions that are obviously frivolous or not related to committee business</a:t>
            </a:r>
          </a:p>
          <a:p>
            <a:pPr>
              <a:spcBef>
                <a:spcPts val="600"/>
              </a:spcBef>
              <a:spcAft>
                <a:spcPts val="600"/>
              </a:spcAft>
              <a:buFont typeface="Wingdings" panose="05000000000000000000" pitchFamily="2" charset="2"/>
              <a:buChar char="§"/>
            </a:pPr>
            <a:r>
              <a:rPr lang="en-US" sz="2100" dirty="0"/>
              <a:t>Manage meeting time wisely</a:t>
            </a:r>
          </a:p>
          <a:p>
            <a:pPr>
              <a:spcBef>
                <a:spcPts val="600"/>
              </a:spcBef>
              <a:spcAft>
                <a:spcPts val="600"/>
              </a:spcAft>
              <a:buFont typeface="Wingdings" panose="05000000000000000000" pitchFamily="2" charset="2"/>
              <a:buChar char="§"/>
            </a:pPr>
            <a:r>
              <a:rPr lang="en-US" sz="2100" dirty="0"/>
              <a:t>Speak up when debate leads to high spirits to restore order to the meeting</a:t>
            </a:r>
          </a:p>
          <a:p>
            <a:pPr>
              <a:spcBef>
                <a:spcPts val="600"/>
              </a:spcBef>
              <a:spcAft>
                <a:spcPts val="600"/>
              </a:spcAft>
              <a:buFont typeface="Wingdings" panose="05000000000000000000" pitchFamily="2" charset="2"/>
              <a:buChar char="§"/>
            </a:pPr>
            <a:r>
              <a:rPr lang="en-US" sz="2100" dirty="0"/>
              <a:t>Keep committee members from speaking over other members or presenters</a:t>
            </a:r>
          </a:p>
          <a:p>
            <a:pPr>
              <a:spcBef>
                <a:spcPts val="600"/>
              </a:spcBef>
              <a:spcAft>
                <a:spcPts val="600"/>
              </a:spcAft>
              <a:buFont typeface="Wingdings" panose="05000000000000000000" pitchFamily="2" charset="2"/>
              <a:buChar char="§"/>
            </a:pPr>
            <a:r>
              <a:rPr lang="en-US" sz="2100" dirty="0"/>
              <a:t>Help fellow committee members understand the order of the meeting</a:t>
            </a:r>
          </a:p>
          <a:p>
            <a:pPr>
              <a:spcBef>
                <a:spcPts val="600"/>
              </a:spcBef>
              <a:spcAft>
                <a:spcPts val="600"/>
              </a:spcAft>
              <a:buFont typeface="Wingdings" panose="05000000000000000000" pitchFamily="2" charset="2"/>
              <a:buChar char="§"/>
            </a:pPr>
            <a:r>
              <a:rPr lang="en-US" sz="2100" dirty="0"/>
              <a:t>Review minutes to ensure accuracy</a:t>
            </a:r>
          </a:p>
          <a:p>
            <a:endParaRPr lang="en-US" dirty="0"/>
          </a:p>
        </p:txBody>
      </p:sp>
    </p:spTree>
    <p:extLst>
      <p:ext uri="{BB962C8B-B14F-4D97-AF65-F5344CB8AC3E}">
        <p14:creationId xmlns:p14="http://schemas.microsoft.com/office/powerpoint/2010/main" val="313008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Chair’s Duties </a:t>
            </a:r>
            <a:br>
              <a:rPr lang="en-US" dirty="0"/>
            </a:br>
            <a:r>
              <a:rPr lang="en-US" dirty="0"/>
              <a:t>(from Robert’s Rules)</a:t>
            </a:r>
          </a:p>
        </p:txBody>
      </p:sp>
      <p:sp>
        <p:nvSpPr>
          <p:cNvPr id="3" name="Content Placeholder 2"/>
          <p:cNvSpPr>
            <a:spLocks noGrp="1"/>
          </p:cNvSpPr>
          <p:nvPr>
            <p:ph idx="1"/>
          </p:nvPr>
        </p:nvSpPr>
        <p:spPr/>
        <p:txBody>
          <a:bodyPr>
            <a:normAutofit fontScale="92500" lnSpcReduction="20000"/>
          </a:bodyPr>
          <a:lstStyle/>
          <a:p>
            <a:pPr marL="548640" indent="-457200">
              <a:buFont typeface="Wingdings" panose="05000000000000000000" pitchFamily="2" charset="2"/>
              <a:buChar char="v"/>
            </a:pPr>
            <a:r>
              <a:rPr lang="en-US" sz="2100" dirty="0"/>
              <a:t>Call the meeting to order on time</a:t>
            </a:r>
          </a:p>
          <a:p>
            <a:pPr marL="548640" indent="-457200">
              <a:buFont typeface="Wingdings" panose="05000000000000000000" pitchFamily="2" charset="2"/>
              <a:buChar char="v"/>
            </a:pPr>
            <a:r>
              <a:rPr lang="en-US" sz="2100" dirty="0"/>
              <a:t>To recognize members entitled to the floor </a:t>
            </a:r>
          </a:p>
          <a:p>
            <a:pPr marL="548640" indent="-457200">
              <a:buFont typeface="Wingdings" panose="05000000000000000000" pitchFamily="2" charset="2"/>
              <a:buChar char="v"/>
            </a:pPr>
            <a:r>
              <a:rPr lang="en-US" sz="2100" dirty="0"/>
              <a:t>To state and to put to vote all questions which are regularly moved and to announce the result of the vote</a:t>
            </a:r>
          </a:p>
          <a:p>
            <a:pPr marL="548640" indent="-457200">
              <a:buFont typeface="Wingdings" panose="05000000000000000000" pitchFamily="2" charset="2"/>
              <a:buChar char="v"/>
            </a:pPr>
            <a:r>
              <a:rPr lang="en-US" sz="2100" dirty="0"/>
              <a:t>To protect the assembly from annoyance from evidently frivolous motions by refusing to recognize them </a:t>
            </a:r>
          </a:p>
          <a:p>
            <a:pPr marL="548640" indent="-457200">
              <a:buFont typeface="Wingdings" panose="05000000000000000000" pitchFamily="2" charset="2"/>
              <a:buChar char="v"/>
            </a:pPr>
            <a:r>
              <a:rPr lang="en-US" sz="2100" dirty="0"/>
              <a:t>To assist in the expediting of business in every way compatible with the rights of the members</a:t>
            </a:r>
          </a:p>
          <a:p>
            <a:pPr marL="548640" indent="-457200">
              <a:buFont typeface="Wingdings" panose="05000000000000000000" pitchFamily="2" charset="2"/>
              <a:buChar char="v"/>
            </a:pPr>
            <a:r>
              <a:rPr lang="en-US" sz="2100" dirty="0"/>
              <a:t>To restrain the members when engaged in debate within the rules of order</a:t>
            </a:r>
          </a:p>
          <a:p>
            <a:pPr marL="548640" indent="-457200">
              <a:buFont typeface="Wingdings" panose="05000000000000000000" pitchFamily="2" charset="2"/>
              <a:buChar char="v"/>
            </a:pPr>
            <a:r>
              <a:rPr lang="en-US" sz="2100" dirty="0"/>
              <a:t>To enforce on all occasions the observance of order and decorum among the members</a:t>
            </a:r>
          </a:p>
          <a:p>
            <a:pPr marL="548640" indent="-457200">
              <a:buFont typeface="Wingdings" panose="05000000000000000000" pitchFamily="2" charset="2"/>
              <a:buChar char="v"/>
            </a:pPr>
            <a:r>
              <a:rPr lang="en-US" sz="2100" dirty="0"/>
              <a:t>To inform the assembly on a point of order or practice pertinent to pending business</a:t>
            </a:r>
          </a:p>
          <a:p>
            <a:pPr marL="548640" indent="-457200">
              <a:buFont typeface="Wingdings" panose="05000000000000000000" pitchFamily="2" charset="2"/>
              <a:buChar char="v"/>
            </a:pPr>
            <a:r>
              <a:rPr lang="en-US" sz="2100" dirty="0"/>
              <a:t>To authenticate all the acts, orders, and proceedings of the assembly declaring its will and in all things obeying its commands</a:t>
            </a:r>
          </a:p>
        </p:txBody>
      </p:sp>
    </p:spTree>
    <p:extLst>
      <p:ext uri="{BB962C8B-B14F-4D97-AF65-F5344CB8AC3E}">
        <p14:creationId xmlns:p14="http://schemas.microsoft.com/office/powerpoint/2010/main" val="1591035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Meeting Times</a:t>
            </a:r>
          </a:p>
        </p:txBody>
      </p:sp>
      <p:sp>
        <p:nvSpPr>
          <p:cNvPr id="3" name="Content Placeholder 2"/>
          <p:cNvSpPr>
            <a:spLocks noGrp="1"/>
          </p:cNvSpPr>
          <p:nvPr>
            <p:ph idx="1"/>
          </p:nvPr>
        </p:nvSpPr>
        <p:spPr>
          <a:xfrm>
            <a:off x="1024128" y="1712423"/>
            <a:ext cx="9720073" cy="4596938"/>
          </a:xfrm>
        </p:spPr>
        <p:txBody>
          <a:bodyPr>
            <a:normAutofit/>
          </a:bodyPr>
          <a:lstStyle/>
          <a:p>
            <a:r>
              <a:rPr lang="en-US" sz="3600" dirty="0"/>
              <a:t>Committees will meet at the established time unless a committee has no agenda items or a quorum of the committee members cannot be present.</a:t>
            </a:r>
          </a:p>
          <a:p>
            <a:pPr lvl="1">
              <a:spcBef>
                <a:spcPts val="600"/>
              </a:spcBef>
              <a:spcAft>
                <a:spcPts val="600"/>
              </a:spcAft>
            </a:pPr>
            <a:r>
              <a:rPr lang="en-US" sz="2400" dirty="0"/>
              <a:t>If a committee has work groups, it will have agenda items because work groups are required to report their activities every month. </a:t>
            </a:r>
          </a:p>
          <a:p>
            <a:pPr lvl="1">
              <a:spcBef>
                <a:spcPts val="600"/>
              </a:spcBef>
              <a:spcAft>
                <a:spcPts val="600"/>
              </a:spcAft>
            </a:pPr>
            <a:r>
              <a:rPr lang="en-US" sz="2400" dirty="0"/>
              <a:t>According to Robert’s Rules, a quorum of a deliberative assembly is a majority of all members and not only those who have voting powers. Ex Officio/non-voting members are included in a quorum. </a:t>
            </a:r>
          </a:p>
          <a:p>
            <a:pPr lvl="1">
              <a:spcBef>
                <a:spcPts val="600"/>
              </a:spcBef>
              <a:spcAft>
                <a:spcPts val="600"/>
              </a:spcAft>
            </a:pPr>
            <a:r>
              <a:rPr lang="en-US" sz="2400" dirty="0"/>
              <a:t>Meeting times should not be changed by committees. They are established in the Shared Governance Document.</a:t>
            </a:r>
          </a:p>
        </p:txBody>
      </p:sp>
    </p:spTree>
    <p:extLst>
      <p:ext uri="{BB962C8B-B14F-4D97-AF65-F5344CB8AC3E}">
        <p14:creationId xmlns:p14="http://schemas.microsoft.com/office/powerpoint/2010/main" val="365003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Calling For Agenda items</a:t>
            </a:r>
          </a:p>
        </p:txBody>
      </p:sp>
      <p:sp>
        <p:nvSpPr>
          <p:cNvPr id="3" name="Content Placeholder 2"/>
          <p:cNvSpPr>
            <a:spLocks noGrp="1"/>
          </p:cNvSpPr>
          <p:nvPr>
            <p:ph idx="1"/>
          </p:nvPr>
        </p:nvSpPr>
        <p:spPr>
          <a:xfrm>
            <a:off x="1024128" y="2019993"/>
            <a:ext cx="9720073" cy="4289367"/>
          </a:xfrm>
        </p:spPr>
        <p:txBody>
          <a:bodyPr/>
          <a:lstStyle/>
          <a:p>
            <a:r>
              <a:rPr lang="en-US" dirty="0"/>
              <a:t>The Chair of a committee will announce a call for agenda items for the next meeting up to the point when agendas are made public (three to five days before a meeting). It is recommended that constituents have a week or more after the call in which to submit agenda items. The Chair may ask the secretary to perform this function.</a:t>
            </a:r>
          </a:p>
          <a:p>
            <a:r>
              <a:rPr lang="en-US" dirty="0"/>
              <a:t>An early call for agenda items allows constituents time to develop and submit proposals to the chair (or secretary who will forward to the chair) before the agenda is made public.</a:t>
            </a:r>
          </a:p>
          <a:p>
            <a:r>
              <a:rPr lang="en-US" dirty="0"/>
              <a:t>Making an agenda public three to five days prior to the meeting should encourage constituent attendance at meetings if an agenda item is of interest.</a:t>
            </a:r>
          </a:p>
        </p:txBody>
      </p:sp>
    </p:spTree>
    <p:extLst>
      <p:ext uri="{BB962C8B-B14F-4D97-AF65-F5344CB8AC3E}">
        <p14:creationId xmlns:p14="http://schemas.microsoft.com/office/powerpoint/2010/main" val="144905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36873"/>
            <a:ext cx="9720072" cy="1499616"/>
          </a:xfrm>
        </p:spPr>
        <p:txBody>
          <a:bodyPr>
            <a:normAutofit/>
          </a:bodyPr>
          <a:lstStyle/>
          <a:p>
            <a:pPr algn="ctr"/>
            <a:r>
              <a:rPr lang="en-US" sz="4400" dirty="0"/>
              <a:t>A Typical Type of Agenda </a:t>
            </a:r>
            <a:br>
              <a:rPr lang="en-US" sz="4400" dirty="0"/>
            </a:br>
            <a:r>
              <a:rPr lang="en-US" sz="4400" dirty="0"/>
              <a:t>– where to add items</a:t>
            </a:r>
          </a:p>
        </p:txBody>
      </p:sp>
      <p:sp>
        <p:nvSpPr>
          <p:cNvPr id="3" name="Content Placeholder 2"/>
          <p:cNvSpPr>
            <a:spLocks noGrp="1"/>
          </p:cNvSpPr>
          <p:nvPr>
            <p:ph idx="1"/>
          </p:nvPr>
        </p:nvSpPr>
        <p:spPr>
          <a:xfrm>
            <a:off x="1024128" y="1550126"/>
            <a:ext cx="9720073" cy="5058493"/>
          </a:xfrm>
        </p:spPr>
        <p:txBody>
          <a:bodyPr>
            <a:normAutofit fontScale="77500" lnSpcReduction="20000"/>
          </a:bodyPr>
          <a:lstStyle/>
          <a:p>
            <a:r>
              <a:rPr lang="en-US" b="1" dirty="0"/>
              <a:t>Date of Meeting:</a:t>
            </a:r>
            <a:endParaRPr lang="en-US" dirty="0"/>
          </a:p>
          <a:p>
            <a:r>
              <a:rPr lang="en-US" b="1" dirty="0"/>
              <a:t>1. Standing items</a:t>
            </a:r>
            <a:r>
              <a:rPr lang="en-US" dirty="0"/>
              <a:t> - items that are always on the agenda of a regular meeting</a:t>
            </a:r>
          </a:p>
          <a:p>
            <a:r>
              <a:rPr lang="en-US" dirty="0"/>
              <a:t>- Take attendance: note officers, voting and non-voting members, and speaking guests</a:t>
            </a:r>
            <a:br>
              <a:rPr lang="en-US" dirty="0"/>
            </a:br>
            <a:r>
              <a:rPr lang="en-US" dirty="0"/>
              <a:t>- Approve prior meeting’s minutes (May do electronically before meeting)</a:t>
            </a:r>
            <a:br>
              <a:rPr lang="en-US" dirty="0"/>
            </a:br>
            <a:r>
              <a:rPr lang="en-US" dirty="0"/>
              <a:t>- Work Group updates</a:t>
            </a:r>
          </a:p>
          <a:p>
            <a:r>
              <a:rPr lang="en-US" b="1" dirty="0"/>
              <a:t>2. Unfinished Business from previous meeting (commonly “old business”)</a:t>
            </a:r>
            <a:r>
              <a:rPr lang="en-US" dirty="0"/>
              <a:t> </a:t>
            </a:r>
          </a:p>
          <a:p>
            <a:r>
              <a:rPr lang="en-US" dirty="0"/>
              <a:t>- Discuss topics that were not completed in a previous meeting or action items that are due</a:t>
            </a:r>
          </a:p>
          <a:p>
            <a:r>
              <a:rPr lang="en-US" b="1" dirty="0"/>
              <a:t>3. New Business</a:t>
            </a:r>
            <a:r>
              <a:rPr lang="en-US" dirty="0"/>
              <a:t> </a:t>
            </a:r>
          </a:p>
          <a:p>
            <a:r>
              <a:rPr lang="en-US" dirty="0"/>
              <a:t>- New topics for this week’s meeting </a:t>
            </a:r>
          </a:p>
          <a:p>
            <a:pPr>
              <a:spcBef>
                <a:spcPts val="0"/>
              </a:spcBef>
            </a:pPr>
            <a:r>
              <a:rPr lang="en-US" dirty="0"/>
              <a:t>- Proposals from individuals or groups</a:t>
            </a:r>
          </a:p>
          <a:p>
            <a:pPr>
              <a:lnSpc>
                <a:spcPct val="120000"/>
              </a:lnSpc>
            </a:pPr>
            <a:r>
              <a:rPr lang="en-US" b="1" dirty="0"/>
              <a:t>4. Housekeeping</a:t>
            </a:r>
            <a:r>
              <a:rPr lang="en-US" dirty="0"/>
              <a:t> - standing items at the conclusion of the meeting</a:t>
            </a:r>
          </a:p>
          <a:p>
            <a:pPr>
              <a:lnSpc>
                <a:spcPct val="120000"/>
              </a:lnSpc>
              <a:spcBef>
                <a:spcPts val="600"/>
              </a:spcBef>
            </a:pPr>
            <a:r>
              <a:rPr lang="en-US" dirty="0"/>
              <a:t>- Announcements</a:t>
            </a:r>
            <a:br>
              <a:rPr lang="en-US" dirty="0"/>
            </a:br>
            <a:r>
              <a:rPr lang="en-US" dirty="0"/>
              <a:t>- Review of action items (What did you do in this meeting? Not discussion)</a:t>
            </a:r>
            <a:br>
              <a:rPr lang="en-US" dirty="0"/>
            </a:br>
            <a:r>
              <a:rPr lang="en-US" dirty="0"/>
              <a:t>- Date of the next meeting</a:t>
            </a:r>
          </a:p>
          <a:p>
            <a:pPr>
              <a:lnSpc>
                <a:spcPct val="120000"/>
              </a:lnSpc>
            </a:pPr>
            <a:r>
              <a:rPr lang="en-US" b="1" dirty="0"/>
              <a:t>5. Meeting Adjourned</a:t>
            </a:r>
            <a:endParaRPr lang="en-US" dirty="0"/>
          </a:p>
          <a:p>
            <a:endParaRPr lang="en-US" dirty="0"/>
          </a:p>
        </p:txBody>
      </p:sp>
    </p:spTree>
    <p:extLst>
      <p:ext uri="{BB962C8B-B14F-4D97-AF65-F5344CB8AC3E}">
        <p14:creationId xmlns:p14="http://schemas.microsoft.com/office/powerpoint/2010/main" val="5939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speaks in meetings?</a:t>
            </a:r>
          </a:p>
        </p:txBody>
      </p:sp>
      <p:sp>
        <p:nvSpPr>
          <p:cNvPr id="3" name="Content Placeholder 2"/>
          <p:cNvSpPr>
            <a:spLocks noGrp="1"/>
          </p:cNvSpPr>
          <p:nvPr>
            <p:ph idx="1"/>
          </p:nvPr>
        </p:nvSpPr>
        <p:spPr>
          <a:xfrm>
            <a:off x="1024127" y="2084832"/>
            <a:ext cx="9720073" cy="4023360"/>
          </a:xfrm>
        </p:spPr>
        <p:txBody>
          <a:bodyPr/>
          <a:lstStyle/>
          <a:p>
            <a:pPr>
              <a:lnSpc>
                <a:spcPct val="100000"/>
              </a:lnSpc>
            </a:pPr>
            <a:r>
              <a:rPr lang="en-US" sz="2400" dirty="0"/>
              <a:t>The Chair decides who speaks at meetings and when. </a:t>
            </a:r>
          </a:p>
          <a:p>
            <a:pPr>
              <a:lnSpc>
                <a:spcPct val="100000"/>
              </a:lnSpc>
            </a:pPr>
            <a:r>
              <a:rPr lang="en-US" sz="2400" dirty="0"/>
              <a:t>In the interest of stated shared governance principles (Appendix B), speakers making proposals should be allowed to finish their proposals before others speak. </a:t>
            </a:r>
          </a:p>
          <a:p>
            <a:pPr>
              <a:lnSpc>
                <a:spcPct val="100000"/>
              </a:lnSpc>
            </a:pPr>
            <a:r>
              <a:rPr lang="en-US" sz="2400" dirty="0"/>
              <a:t>Robert’s Rules (pg.3) states that discussion does not occur until a motion has been made and seconded.</a:t>
            </a:r>
          </a:p>
          <a:p>
            <a:pPr>
              <a:lnSpc>
                <a:spcPct val="100000"/>
              </a:lnSpc>
            </a:pPr>
            <a:r>
              <a:rPr lang="en-US" sz="2400" dirty="0"/>
              <a:t>Speakers are then allowed to speak when recognized by the chair.</a:t>
            </a:r>
          </a:p>
          <a:p>
            <a:pPr>
              <a:lnSpc>
                <a:spcPct val="100000"/>
              </a:lnSpc>
            </a:pPr>
            <a:endParaRPr lang="en-US" sz="1100" dirty="0"/>
          </a:p>
        </p:txBody>
      </p:sp>
    </p:spTree>
    <p:extLst>
      <p:ext uri="{BB962C8B-B14F-4D97-AF65-F5344CB8AC3E}">
        <p14:creationId xmlns:p14="http://schemas.microsoft.com/office/powerpoint/2010/main" val="4585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Proposals &amp; notifications</a:t>
            </a:r>
          </a:p>
        </p:txBody>
      </p:sp>
      <p:sp>
        <p:nvSpPr>
          <p:cNvPr id="3" name="Content Placeholder 2"/>
          <p:cNvSpPr>
            <a:spLocks noGrp="1"/>
          </p:cNvSpPr>
          <p:nvPr>
            <p:ph idx="1"/>
          </p:nvPr>
        </p:nvSpPr>
        <p:spPr/>
        <p:txBody>
          <a:bodyPr>
            <a:normAutofit/>
          </a:bodyPr>
          <a:lstStyle/>
          <a:p>
            <a:r>
              <a:rPr lang="en-US" sz="2400" dirty="0"/>
              <a:t>A proposal is made to change a policy in an institutional document. Examples of institution documents are the catalog, the faculty and staff handbooks, student handbook, etc.</a:t>
            </a:r>
          </a:p>
          <a:p>
            <a:endParaRPr lang="en-US" sz="2400" dirty="0"/>
          </a:p>
          <a:p>
            <a:r>
              <a:rPr lang="en-US" sz="2400" dirty="0"/>
              <a:t>A notification is made when an office procedure or practice is changed. One example is if a printed form is changed to electronic document. For notifications, no motion is necessary and no vote is to be taken.</a:t>
            </a:r>
          </a:p>
        </p:txBody>
      </p:sp>
    </p:spTree>
    <p:extLst>
      <p:ext uri="{BB962C8B-B14F-4D97-AF65-F5344CB8AC3E}">
        <p14:creationId xmlns:p14="http://schemas.microsoft.com/office/powerpoint/2010/main" val="17170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Happens with proposals </a:t>
            </a:r>
            <a:br>
              <a:rPr lang="en-US" dirty="0"/>
            </a:br>
            <a:r>
              <a:rPr lang="en-US" dirty="0"/>
              <a:t>– Shared Governance Proposals</a:t>
            </a:r>
          </a:p>
        </p:txBody>
      </p:sp>
      <p:sp>
        <p:nvSpPr>
          <p:cNvPr id="3" name="Content Placeholder 2"/>
          <p:cNvSpPr>
            <a:spLocks noGrp="1"/>
          </p:cNvSpPr>
          <p:nvPr>
            <p:ph idx="1"/>
          </p:nvPr>
        </p:nvSpPr>
        <p:spPr/>
        <p:txBody>
          <a:bodyPr>
            <a:normAutofit/>
          </a:bodyPr>
          <a:lstStyle/>
          <a:p>
            <a:r>
              <a:rPr lang="en-US" sz="2800" dirty="0"/>
              <a:t>After a shared governance proposal has been discussed, Chairs may call for a vote.</a:t>
            </a:r>
          </a:p>
          <a:p>
            <a:pPr lvl="1"/>
            <a:r>
              <a:rPr lang="en-US" sz="2400" dirty="0"/>
              <a:t>An approved shared governance proposal is then presented to SGOC to be reviewed by the Faculty and Staff senates.</a:t>
            </a:r>
          </a:p>
          <a:p>
            <a:pPr lvl="1"/>
            <a:r>
              <a:rPr lang="en-US" sz="2400" dirty="0"/>
              <a:t>Proposals are not sent to other committees for approval but may be sent for notification purposes.</a:t>
            </a:r>
          </a:p>
          <a:p>
            <a:pPr lvl="1"/>
            <a:r>
              <a:rPr lang="en-US" sz="2400" dirty="0"/>
              <a:t>A disapproved proposal is recorded. The entity submitting the proposal may not submit the same proposal to another committee during that academic year.</a:t>
            </a:r>
          </a:p>
          <a:p>
            <a:pPr lvl="1"/>
            <a:r>
              <a:rPr lang="en-US" sz="2400" dirty="0"/>
              <a:t>A proposal may be tabled to be taken up at the next meeting.</a:t>
            </a:r>
          </a:p>
        </p:txBody>
      </p:sp>
    </p:spTree>
    <p:extLst>
      <p:ext uri="{BB962C8B-B14F-4D97-AF65-F5344CB8AC3E}">
        <p14:creationId xmlns:p14="http://schemas.microsoft.com/office/powerpoint/2010/main" val="2711337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1639</TotalTime>
  <Words>1105</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Tw Cen MT</vt:lpstr>
      <vt:lpstr>Tw Cen MT Condensed</vt:lpstr>
      <vt:lpstr>Wingdings</vt:lpstr>
      <vt:lpstr>Wingdings 3</vt:lpstr>
      <vt:lpstr>Integral</vt:lpstr>
      <vt:lpstr>The Basics of Shared Governance</vt:lpstr>
      <vt:lpstr>Chair’s Duties  (modified From Robert’s Rules)</vt:lpstr>
      <vt:lpstr>Chair’s Duties  (from Robert’s Rules)</vt:lpstr>
      <vt:lpstr>Meeting Times</vt:lpstr>
      <vt:lpstr>Calling For Agenda items</vt:lpstr>
      <vt:lpstr>A Typical Type of Agenda  – where to add items</vt:lpstr>
      <vt:lpstr>Who speaks in meetings?</vt:lpstr>
      <vt:lpstr>Proposals &amp; notifications</vt:lpstr>
      <vt:lpstr>What Happens with proposals  – Shared Governance Proposals</vt:lpstr>
      <vt:lpstr>What Happens with proposals - work Group Proposals</vt:lpstr>
      <vt:lpstr>What Happens with a proposal that the Senates Amend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Shared Governance</dc:title>
  <dc:creator>Michael Thomas</dc:creator>
  <cp:lastModifiedBy>Tina Bradley</cp:lastModifiedBy>
  <cp:revision>27</cp:revision>
  <dcterms:created xsi:type="dcterms:W3CDTF">2020-09-14T15:22:42Z</dcterms:created>
  <dcterms:modified xsi:type="dcterms:W3CDTF">2023-09-14T12:54:45Z</dcterms:modified>
</cp:coreProperties>
</file>