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4"/>
  </p:sldMasterIdLst>
  <p:notesMasterIdLst>
    <p:notesMasterId r:id="rId69"/>
  </p:notesMasterIdLst>
  <p:sldIdLst>
    <p:sldId id="364" r:id="rId5"/>
    <p:sldId id="256" r:id="rId6"/>
    <p:sldId id="284" r:id="rId7"/>
    <p:sldId id="257" r:id="rId8"/>
    <p:sldId id="258" r:id="rId9"/>
    <p:sldId id="325" r:id="rId10"/>
    <p:sldId id="324" r:id="rId11"/>
    <p:sldId id="285" r:id="rId12"/>
    <p:sldId id="334" r:id="rId13"/>
    <p:sldId id="280" r:id="rId14"/>
    <p:sldId id="261" r:id="rId15"/>
    <p:sldId id="319" r:id="rId16"/>
    <p:sldId id="307" r:id="rId17"/>
    <p:sldId id="308" r:id="rId18"/>
    <p:sldId id="276" r:id="rId19"/>
    <p:sldId id="287" r:id="rId20"/>
    <p:sldId id="351" r:id="rId21"/>
    <p:sldId id="368" r:id="rId22"/>
    <p:sldId id="341" r:id="rId23"/>
    <p:sldId id="331" r:id="rId24"/>
    <p:sldId id="345" r:id="rId25"/>
    <p:sldId id="346" r:id="rId26"/>
    <p:sldId id="347" r:id="rId27"/>
    <p:sldId id="330" r:id="rId28"/>
    <p:sldId id="363" r:id="rId29"/>
    <p:sldId id="317" r:id="rId30"/>
    <p:sldId id="365" r:id="rId31"/>
    <p:sldId id="318" r:id="rId32"/>
    <p:sldId id="332" r:id="rId33"/>
    <p:sldId id="267" r:id="rId34"/>
    <p:sldId id="293" r:id="rId35"/>
    <p:sldId id="264" r:id="rId36"/>
    <p:sldId id="300" r:id="rId37"/>
    <p:sldId id="289" r:id="rId38"/>
    <p:sldId id="352" r:id="rId39"/>
    <p:sldId id="274" r:id="rId40"/>
    <p:sldId id="349" r:id="rId41"/>
    <p:sldId id="290" r:id="rId42"/>
    <p:sldId id="291" r:id="rId43"/>
    <p:sldId id="344" r:id="rId44"/>
    <p:sldId id="339" r:id="rId45"/>
    <p:sldId id="348" r:id="rId46"/>
    <p:sldId id="277" r:id="rId47"/>
    <p:sldId id="272" r:id="rId48"/>
    <p:sldId id="292" r:id="rId49"/>
    <p:sldId id="278" r:id="rId50"/>
    <p:sldId id="288" r:id="rId51"/>
    <p:sldId id="353" r:id="rId52"/>
    <p:sldId id="354" r:id="rId53"/>
    <p:sldId id="355" r:id="rId54"/>
    <p:sldId id="260" r:id="rId55"/>
    <p:sldId id="356" r:id="rId56"/>
    <p:sldId id="333" r:id="rId57"/>
    <p:sldId id="305" r:id="rId58"/>
    <p:sldId id="306" r:id="rId59"/>
    <p:sldId id="315" r:id="rId60"/>
    <p:sldId id="316" r:id="rId61"/>
    <p:sldId id="269" r:id="rId62"/>
    <p:sldId id="298" r:id="rId63"/>
    <p:sldId id="301" r:id="rId64"/>
    <p:sldId id="358" r:id="rId65"/>
    <p:sldId id="359" r:id="rId66"/>
    <p:sldId id="366" r:id="rId67"/>
    <p:sldId id="367" r:id="rId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4870"/>
    <a:srgbClr val="F75C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8668EB-7454-8048-B7FF-024371065D40}" v="6" dt="2021-10-25T12:55:40.553"/>
    <p1510:client id="{555531DF-3EB3-47FF-95AD-D03226CD84F3}" v="253" dt="2021-10-25T06:05:16.882"/>
    <p1510:client id="{D0C05E03-C984-086F-2438-7FFD78652BCE}" v="252" dt="2021-10-25T15:57:48.4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08BFAF-645E-0842-B748-12A86C193A93}" type="datetimeFigureOut">
              <a:rPr lang="en-US" smtClean="0"/>
              <a:t>10/26/2021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6F59B8-998C-2141-AD78-B3F9B2F5BA44}" type="slidenum">
              <a:rPr lang="en-US" smtClean="0"/>
              <a:t>‹#›</a:t>
            </a:fld>
            <a:endParaRPr lang="en-US"/>
          </a:p>
        </p:txBody>
      </p:sp>
    </p:spTree>
    <p:extLst>
      <p:ext uri="{BB962C8B-B14F-4D97-AF65-F5344CB8AC3E}">
        <p14:creationId xmlns:p14="http://schemas.microsoft.com/office/powerpoint/2010/main" val="3655808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My name is Cassie Jankowski. I am this year’s Apex Scholar. I am a pre-nursing student interested in pursuing psychology. I often joke that I am the ghost in the Shied, because over the past two months I have spent so many hours up there, walking the halls as I do research and giving this presentation to the statue gallery. I’m hoping everyone here today will be a much more receptive audience, because the statues never want to answer my questions. They’re pretty good at listening, though. </a:t>
            </a:r>
          </a:p>
        </p:txBody>
      </p:sp>
      <p:sp>
        <p:nvSpPr>
          <p:cNvPr id="4" name="Slide Number Placeholder 3"/>
          <p:cNvSpPr>
            <a:spLocks noGrp="1"/>
          </p:cNvSpPr>
          <p:nvPr>
            <p:ph type="sldNum" sz="quarter" idx="5"/>
          </p:nvPr>
        </p:nvSpPr>
        <p:spPr/>
        <p:txBody>
          <a:bodyPr/>
          <a:lstStyle/>
          <a:p>
            <a:fld id="{506F59B8-998C-2141-AD78-B3F9B2F5BA44}" type="slidenum">
              <a:rPr lang="en-US" smtClean="0"/>
              <a:t>1</a:t>
            </a:fld>
            <a:endParaRPr lang="en-US"/>
          </a:p>
        </p:txBody>
      </p:sp>
    </p:spTree>
    <p:extLst>
      <p:ext uri="{BB962C8B-B14F-4D97-AF65-F5344CB8AC3E}">
        <p14:creationId xmlns:p14="http://schemas.microsoft.com/office/powerpoint/2010/main" val="3782653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diagram helps illustrate the concepts of hypnagogia and </a:t>
            </a:r>
            <a:r>
              <a:rPr lang="en-US" err="1"/>
              <a:t>hypnopompia</a:t>
            </a:r>
            <a:r>
              <a:rPr lang="en-US"/>
              <a:t>. As you’ll notice, hypnagogia and </a:t>
            </a:r>
            <a:r>
              <a:rPr lang="en-US" err="1"/>
              <a:t>hypnopompia</a:t>
            </a:r>
            <a:r>
              <a:rPr lang="en-US"/>
              <a:t> are marked on arrows leading towards and away from the states of being awake and being asleep. Hypnagogia and </a:t>
            </a:r>
            <a:r>
              <a:rPr lang="en-US" err="1"/>
              <a:t>hyponpompia</a:t>
            </a:r>
            <a:r>
              <a:rPr lang="en-US"/>
              <a:t> are marks on these arrows, almost little pockets on the </a:t>
            </a:r>
            <a:r>
              <a:rPr lang="en-US" err="1"/>
              <a:t>continumn</a:t>
            </a:r>
            <a:r>
              <a:rPr lang="en-US"/>
              <a:t> of human experience. Sometimes, while the mind is transitioning between wakefulness and sleep, we fall into those niches of perception in which hallucinations occur. I also want you to consider that hypnogogia and </a:t>
            </a:r>
            <a:r>
              <a:rPr lang="en-US" err="1"/>
              <a:t>hypnopmpia</a:t>
            </a:r>
            <a:r>
              <a:rPr lang="en-US"/>
              <a:t> are located at the same place on the arrows, except that </a:t>
            </a:r>
            <a:r>
              <a:rPr lang="en-US" err="1"/>
              <a:t>hypnopompia</a:t>
            </a:r>
            <a:r>
              <a:rPr lang="en-US"/>
              <a:t> occurs while one is waking up, and hypnagogia occurs while one is falling asleep. If you’re in psychology class and trying to remember this, here’s a tip for you: with hypnogogia, you are GOING to bed, G, and with </a:t>
            </a:r>
            <a:r>
              <a:rPr lang="en-US" err="1"/>
              <a:t>hypnopompia</a:t>
            </a:r>
            <a:r>
              <a:rPr lang="en-US"/>
              <a:t>, you are POPPING Out of bed. If that helps. There are other, smaller, distinctions between these two states, but they aren’t relevant to our topic today.</a:t>
            </a:r>
          </a:p>
        </p:txBody>
      </p:sp>
      <p:sp>
        <p:nvSpPr>
          <p:cNvPr id="4" name="Slide Number Placeholder 3"/>
          <p:cNvSpPr>
            <a:spLocks noGrp="1"/>
          </p:cNvSpPr>
          <p:nvPr>
            <p:ph type="sldNum" sz="quarter" idx="5"/>
          </p:nvPr>
        </p:nvSpPr>
        <p:spPr/>
        <p:txBody>
          <a:bodyPr/>
          <a:lstStyle/>
          <a:p>
            <a:fld id="{506F59B8-998C-2141-AD78-B3F9B2F5BA44}" type="slidenum">
              <a:rPr lang="en-US" smtClean="0"/>
              <a:t>12</a:t>
            </a:fld>
            <a:endParaRPr lang="en-US"/>
          </a:p>
        </p:txBody>
      </p:sp>
    </p:spTree>
    <p:extLst>
      <p:ext uri="{BB962C8B-B14F-4D97-AF65-F5344CB8AC3E}">
        <p14:creationId xmlns:p14="http://schemas.microsoft.com/office/powerpoint/2010/main" val="3603211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a:t>
            </a:r>
            <a:r>
              <a:rPr lang="en-US" err="1"/>
              <a:t>relavent</a:t>
            </a:r>
            <a:r>
              <a:rPr lang="en-US"/>
              <a:t> distinction is the two lenses that we will be using to examine </a:t>
            </a:r>
            <a:r>
              <a:rPr lang="en-US" err="1"/>
              <a:t>hypnagogia</a:t>
            </a:r>
            <a:r>
              <a:rPr lang="en-US"/>
              <a:t>.</a:t>
            </a:r>
          </a:p>
        </p:txBody>
      </p:sp>
      <p:sp>
        <p:nvSpPr>
          <p:cNvPr id="4" name="Slide Number Placeholder 3"/>
          <p:cNvSpPr>
            <a:spLocks noGrp="1"/>
          </p:cNvSpPr>
          <p:nvPr>
            <p:ph type="sldNum" sz="quarter" idx="5"/>
          </p:nvPr>
        </p:nvSpPr>
        <p:spPr/>
        <p:txBody>
          <a:bodyPr/>
          <a:lstStyle/>
          <a:p>
            <a:fld id="{506F59B8-998C-2141-AD78-B3F9B2F5BA44}" type="slidenum">
              <a:rPr lang="en-US" smtClean="0"/>
              <a:t>13</a:t>
            </a:fld>
            <a:endParaRPr lang="en-US"/>
          </a:p>
        </p:txBody>
      </p:sp>
    </p:spTree>
    <p:extLst>
      <p:ext uri="{BB962C8B-B14F-4D97-AF65-F5344CB8AC3E}">
        <p14:creationId xmlns:p14="http://schemas.microsoft.com/office/powerpoint/2010/main" val="1053797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Both models are integral, intertwined, and important to fully understanding </a:t>
            </a:r>
            <a:r>
              <a:rPr lang="en-US" err="1"/>
              <a:t>Hypnagogia</a:t>
            </a:r>
            <a:r>
              <a:rPr lang="en-US"/>
              <a:t>. </a:t>
            </a:r>
          </a:p>
        </p:txBody>
      </p:sp>
      <p:sp>
        <p:nvSpPr>
          <p:cNvPr id="4" name="Slide Number Placeholder 3"/>
          <p:cNvSpPr>
            <a:spLocks noGrp="1"/>
          </p:cNvSpPr>
          <p:nvPr>
            <p:ph type="sldNum" sz="quarter" idx="5"/>
          </p:nvPr>
        </p:nvSpPr>
        <p:spPr/>
        <p:txBody>
          <a:bodyPr/>
          <a:lstStyle/>
          <a:p>
            <a:fld id="{506F59B8-998C-2141-AD78-B3F9B2F5BA44}" type="slidenum">
              <a:rPr lang="en-US" smtClean="0"/>
              <a:t>14</a:t>
            </a:fld>
            <a:endParaRPr lang="en-US"/>
          </a:p>
        </p:txBody>
      </p:sp>
    </p:spTree>
    <p:extLst>
      <p:ext uri="{BB962C8B-B14F-4D97-AF65-F5344CB8AC3E}">
        <p14:creationId xmlns:p14="http://schemas.microsoft.com/office/powerpoint/2010/main" val="389037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piece of artwork is one I titled Illumination. It is my representation of what I see when I experience visual </a:t>
            </a:r>
            <a:r>
              <a:rPr lang="en-US" err="1"/>
              <a:t>hypnagogia</a:t>
            </a:r>
            <a:r>
              <a:rPr lang="en-US"/>
              <a:t>. </a:t>
            </a:r>
          </a:p>
        </p:txBody>
      </p:sp>
      <p:sp>
        <p:nvSpPr>
          <p:cNvPr id="4" name="Slide Number Placeholder 3"/>
          <p:cNvSpPr>
            <a:spLocks noGrp="1"/>
          </p:cNvSpPr>
          <p:nvPr>
            <p:ph type="sldNum" sz="quarter" idx="5"/>
          </p:nvPr>
        </p:nvSpPr>
        <p:spPr/>
        <p:txBody>
          <a:bodyPr/>
          <a:lstStyle/>
          <a:p>
            <a:fld id="{506F59B8-998C-2141-AD78-B3F9B2F5BA44}" type="slidenum">
              <a:rPr lang="en-US" smtClean="0"/>
              <a:t>15</a:t>
            </a:fld>
            <a:endParaRPr lang="en-US"/>
          </a:p>
        </p:txBody>
      </p:sp>
    </p:spTree>
    <p:extLst>
      <p:ext uri="{BB962C8B-B14F-4D97-AF65-F5344CB8AC3E}">
        <p14:creationId xmlns:p14="http://schemas.microsoft.com/office/powerpoint/2010/main" val="3086062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quote, by </a:t>
            </a:r>
            <a:r>
              <a:rPr lang="en-US" err="1"/>
              <a:t>Schwenger</a:t>
            </a:r>
            <a:r>
              <a:rPr lang="en-US"/>
              <a:t>. </a:t>
            </a:r>
            <a:r>
              <a:rPr lang="en-US" err="1"/>
              <a:t>Hypnagogia</a:t>
            </a:r>
            <a:r>
              <a:rPr lang="en-US"/>
              <a:t> is so much more than just a mental image. It is perceived as truly real.</a:t>
            </a:r>
          </a:p>
        </p:txBody>
      </p:sp>
      <p:sp>
        <p:nvSpPr>
          <p:cNvPr id="4" name="Slide Number Placeholder 3"/>
          <p:cNvSpPr>
            <a:spLocks noGrp="1"/>
          </p:cNvSpPr>
          <p:nvPr>
            <p:ph type="sldNum" sz="quarter" idx="5"/>
          </p:nvPr>
        </p:nvSpPr>
        <p:spPr/>
        <p:txBody>
          <a:bodyPr/>
          <a:lstStyle/>
          <a:p>
            <a:fld id="{506F59B8-998C-2141-AD78-B3F9B2F5BA44}" type="slidenum">
              <a:rPr lang="en-US" smtClean="0"/>
              <a:t>17</a:t>
            </a:fld>
            <a:endParaRPr lang="en-US"/>
          </a:p>
        </p:txBody>
      </p:sp>
    </p:spTree>
    <p:extLst>
      <p:ext uri="{BB962C8B-B14F-4D97-AF65-F5344CB8AC3E}">
        <p14:creationId xmlns:p14="http://schemas.microsoft.com/office/powerpoint/2010/main" val="1747124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makes hypnagogia hypnagogia? How does someone know this state is occurring? One way is in the alteration of brain waves that occurs in this state. In Hypnagogia, one experiences a marked increase in alpha, theta, and gamma waves. Other altered states also are associated with their own unique rise in brain waves. Each type of brain wave is associated with a special use in the mind. Beta is prominent in our normal waking stage. Alpha, in our resting stage. Theta waves are prominent in that transitional period, and they are known for their hypnagogic potential. Delta waves occur most frequently in the deep sleep stage, and Gamma waves occur both in vivid dreams and periods of increased self-actualization and creativity. </a:t>
            </a:r>
          </a:p>
        </p:txBody>
      </p:sp>
      <p:sp>
        <p:nvSpPr>
          <p:cNvPr id="4" name="Slide Number Placeholder 3"/>
          <p:cNvSpPr>
            <a:spLocks noGrp="1"/>
          </p:cNvSpPr>
          <p:nvPr>
            <p:ph type="sldNum" sz="quarter" idx="5"/>
          </p:nvPr>
        </p:nvSpPr>
        <p:spPr/>
        <p:txBody>
          <a:bodyPr/>
          <a:lstStyle/>
          <a:p>
            <a:fld id="{506F59B8-998C-2141-AD78-B3F9B2F5BA44}" type="slidenum">
              <a:rPr lang="en-US" smtClean="0"/>
              <a:t>18</a:t>
            </a:fld>
            <a:endParaRPr lang="en-US"/>
          </a:p>
        </p:txBody>
      </p:sp>
    </p:spTree>
    <p:extLst>
      <p:ext uri="{BB962C8B-B14F-4D97-AF65-F5344CB8AC3E}">
        <p14:creationId xmlns:p14="http://schemas.microsoft.com/office/powerpoint/2010/main" val="3444264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three types of brain waves are involved in particular activity and use. </a:t>
            </a:r>
          </a:p>
        </p:txBody>
      </p:sp>
      <p:sp>
        <p:nvSpPr>
          <p:cNvPr id="4" name="Slide Number Placeholder 3"/>
          <p:cNvSpPr>
            <a:spLocks noGrp="1"/>
          </p:cNvSpPr>
          <p:nvPr>
            <p:ph type="sldNum" sz="quarter" idx="5"/>
          </p:nvPr>
        </p:nvSpPr>
        <p:spPr/>
        <p:txBody>
          <a:bodyPr/>
          <a:lstStyle/>
          <a:p>
            <a:fld id="{506F59B8-998C-2141-AD78-B3F9B2F5BA44}" type="slidenum">
              <a:rPr lang="en-US" smtClean="0"/>
              <a:t>19</a:t>
            </a:fld>
            <a:endParaRPr lang="en-US"/>
          </a:p>
        </p:txBody>
      </p:sp>
    </p:spTree>
    <p:extLst>
      <p:ext uri="{BB962C8B-B14F-4D97-AF65-F5344CB8AC3E}">
        <p14:creationId xmlns:p14="http://schemas.microsoft.com/office/powerpoint/2010/main" val="3908617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model of the brain that I created to help illustrate where some of the aspects of hallucinations are processed. As you’ll see, much of the sensory aspect of hallucinations, such as voices or white noise, are processed in the temporal lobe, in blue. Visual perceptions have the entire occipital lobe to themselves.</a:t>
            </a:r>
          </a:p>
        </p:txBody>
      </p:sp>
      <p:sp>
        <p:nvSpPr>
          <p:cNvPr id="4" name="Slide Number Placeholder 3"/>
          <p:cNvSpPr>
            <a:spLocks noGrp="1"/>
          </p:cNvSpPr>
          <p:nvPr>
            <p:ph type="sldNum" sz="quarter" idx="5"/>
          </p:nvPr>
        </p:nvSpPr>
        <p:spPr/>
        <p:txBody>
          <a:bodyPr/>
          <a:lstStyle/>
          <a:p>
            <a:fld id="{506F59B8-998C-2141-AD78-B3F9B2F5BA44}" type="slidenum">
              <a:rPr lang="en-US" smtClean="0"/>
              <a:t>20</a:t>
            </a:fld>
            <a:endParaRPr lang="en-US"/>
          </a:p>
        </p:txBody>
      </p:sp>
    </p:spTree>
    <p:extLst>
      <p:ext uri="{BB962C8B-B14F-4D97-AF65-F5344CB8AC3E}">
        <p14:creationId xmlns:p14="http://schemas.microsoft.com/office/powerpoint/2010/main" val="3444264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understand hypnagogia, it can be useful to view hypnagogic experiences in the context of other hallucinations. First, let’s look at hallucinations and altered states in neurodegenerative diseases. These hallucinations are caused by </a:t>
            </a:r>
            <a:r>
              <a:rPr lang="en-US" err="1"/>
              <a:t>misfunctions</a:t>
            </a:r>
            <a:r>
              <a:rPr lang="en-US"/>
              <a:t> in the brain, due to some sort of destruction. They are mainly visual, and depending on the part of the brain impacted, the hallucinations are slightly different. For example, those with </a:t>
            </a:r>
            <a:r>
              <a:rPr lang="en-US" err="1"/>
              <a:t>Lewey</a:t>
            </a:r>
            <a:r>
              <a:rPr lang="en-US"/>
              <a:t> Body </a:t>
            </a:r>
            <a:r>
              <a:rPr lang="en-US" err="1"/>
              <a:t>oftene</a:t>
            </a:r>
            <a:r>
              <a:rPr lang="en-US"/>
              <a:t> </a:t>
            </a:r>
            <a:r>
              <a:rPr lang="en-US" err="1"/>
              <a:t>xhibit</a:t>
            </a:r>
            <a:r>
              <a:rPr lang="en-US"/>
              <a:t> more tactile hallucinations, or visual hallucinations that disappear upon trying to touch a visual perception. </a:t>
            </a:r>
          </a:p>
          <a:p>
            <a:endParaRPr lang="en-US"/>
          </a:p>
        </p:txBody>
      </p:sp>
      <p:sp>
        <p:nvSpPr>
          <p:cNvPr id="4" name="Slide Number Placeholder 3"/>
          <p:cNvSpPr>
            <a:spLocks noGrp="1"/>
          </p:cNvSpPr>
          <p:nvPr>
            <p:ph type="sldNum" sz="quarter" idx="5"/>
          </p:nvPr>
        </p:nvSpPr>
        <p:spPr/>
        <p:txBody>
          <a:bodyPr/>
          <a:lstStyle/>
          <a:p>
            <a:fld id="{506F59B8-998C-2141-AD78-B3F9B2F5BA44}" type="slidenum">
              <a:rPr lang="en-US" smtClean="0"/>
              <a:t>21</a:t>
            </a:fld>
            <a:endParaRPr lang="en-US"/>
          </a:p>
        </p:txBody>
      </p:sp>
    </p:spTree>
    <p:extLst>
      <p:ext uri="{BB962C8B-B14F-4D97-AF65-F5344CB8AC3E}">
        <p14:creationId xmlns:p14="http://schemas.microsoft.com/office/powerpoint/2010/main" val="2761676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Hallucinations are much more common than one may initially believe. Another condition also confused with hypnagogic hallucinations is schizophrenia. Interestingly enough, those with schizophrenic hallucinations can still experience </a:t>
            </a:r>
            <a:r>
              <a:rPr lang="en-US" err="1"/>
              <a:t>hypnagogia</a:t>
            </a:r>
            <a:r>
              <a:rPr lang="en-US"/>
              <a:t>. They are not the same, while they can be similar. An important difference is that. </a:t>
            </a:r>
          </a:p>
        </p:txBody>
      </p:sp>
      <p:sp>
        <p:nvSpPr>
          <p:cNvPr id="4" name="Slide Number Placeholder 3"/>
          <p:cNvSpPr>
            <a:spLocks noGrp="1"/>
          </p:cNvSpPr>
          <p:nvPr>
            <p:ph type="sldNum" sz="quarter" idx="5"/>
          </p:nvPr>
        </p:nvSpPr>
        <p:spPr/>
        <p:txBody>
          <a:bodyPr/>
          <a:lstStyle/>
          <a:p>
            <a:fld id="{506F59B8-998C-2141-AD78-B3F9B2F5BA44}" type="slidenum">
              <a:rPr lang="en-US" smtClean="0"/>
              <a:t>22</a:t>
            </a:fld>
            <a:endParaRPr lang="en-US"/>
          </a:p>
        </p:txBody>
      </p:sp>
    </p:spTree>
    <p:extLst>
      <p:ext uri="{BB962C8B-B14F-4D97-AF65-F5344CB8AC3E}">
        <p14:creationId xmlns:p14="http://schemas.microsoft.com/office/powerpoint/2010/main" val="2751017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want you to think about what first comes to mind when you hear the words hallucinations and altered consciousness. When we think of hallucinations, we often picture a </a:t>
            </a:r>
            <a:r>
              <a:rPr lang="en-US" err="1"/>
              <a:t>sterotype</a:t>
            </a:r>
            <a:r>
              <a:rPr lang="en-US"/>
              <a:t>. Someone who has taken LSD. Someone in a psychological thriller. Someone we saw for a few brief seconds as we scrolled through the news headlines. We do not often think of ourselves as we fall asleep. But what if I told you that there are hundreds of us that experience hallucinations and have no idea? </a:t>
            </a:r>
          </a:p>
          <a:p>
            <a:r>
              <a:rPr lang="en-US"/>
              <a:t>Those preconceived notions we have about hallucinations is what makes this topic so important? </a:t>
            </a:r>
          </a:p>
        </p:txBody>
      </p:sp>
      <p:sp>
        <p:nvSpPr>
          <p:cNvPr id="4" name="Slide Number Placeholder 3"/>
          <p:cNvSpPr>
            <a:spLocks noGrp="1"/>
          </p:cNvSpPr>
          <p:nvPr>
            <p:ph type="sldNum" sz="quarter" idx="5"/>
          </p:nvPr>
        </p:nvSpPr>
        <p:spPr/>
        <p:txBody>
          <a:bodyPr/>
          <a:lstStyle/>
          <a:p>
            <a:fld id="{506F59B8-998C-2141-AD78-B3F9B2F5BA44}" type="slidenum">
              <a:rPr lang="en-US" smtClean="0"/>
              <a:t>3</a:t>
            </a:fld>
            <a:endParaRPr lang="en-US"/>
          </a:p>
        </p:txBody>
      </p:sp>
    </p:spTree>
    <p:extLst>
      <p:ext uri="{BB962C8B-B14F-4D97-AF65-F5344CB8AC3E}">
        <p14:creationId xmlns:p14="http://schemas.microsoft.com/office/powerpoint/2010/main" val="29995528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Lastly, lets look at sleep paralysis, a condition we will be examining more later. Sleep paralysis is actually a subset of </a:t>
            </a:r>
            <a:r>
              <a:rPr lang="en-US" err="1"/>
              <a:t>hypnopompia</a:t>
            </a:r>
            <a:r>
              <a:rPr lang="en-US"/>
              <a:t> characterized by the terrifying or disturbing nature of the hallucinations as well as the tactile feeling of loss of breath and paralysis.</a:t>
            </a:r>
          </a:p>
        </p:txBody>
      </p:sp>
      <p:sp>
        <p:nvSpPr>
          <p:cNvPr id="4" name="Slide Number Placeholder 3"/>
          <p:cNvSpPr>
            <a:spLocks noGrp="1"/>
          </p:cNvSpPr>
          <p:nvPr>
            <p:ph type="sldNum" sz="quarter" idx="5"/>
          </p:nvPr>
        </p:nvSpPr>
        <p:spPr/>
        <p:txBody>
          <a:bodyPr/>
          <a:lstStyle/>
          <a:p>
            <a:fld id="{506F59B8-998C-2141-AD78-B3F9B2F5BA44}" type="slidenum">
              <a:rPr lang="en-US" smtClean="0"/>
              <a:t>23</a:t>
            </a:fld>
            <a:endParaRPr lang="en-US"/>
          </a:p>
        </p:txBody>
      </p:sp>
    </p:spTree>
    <p:extLst>
      <p:ext uri="{BB962C8B-B14F-4D97-AF65-F5344CB8AC3E}">
        <p14:creationId xmlns:p14="http://schemas.microsoft.com/office/powerpoint/2010/main" val="4130164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often difficult to understand the difference between hypnagogia and other altered states of consciousness. These three distinctions are integral to differentiate hypnagogia from other conditions, as well as the specific brain waves that mark the hypnagogic state.</a:t>
            </a:r>
          </a:p>
          <a:p>
            <a:r>
              <a:rPr lang="en-US" b="0" i="0" u="none" strike="noStrike">
                <a:solidFill>
                  <a:srgbClr val="313131"/>
                </a:solidFill>
                <a:effectLst/>
                <a:latin typeface="-apple-system"/>
              </a:rPr>
              <a:t>This experience is notable for its full-sensory potential and perception of importance or urgency.</a:t>
            </a:r>
            <a:endParaRPr lang="en-US"/>
          </a:p>
        </p:txBody>
      </p:sp>
      <p:sp>
        <p:nvSpPr>
          <p:cNvPr id="4" name="Slide Number Placeholder 3"/>
          <p:cNvSpPr>
            <a:spLocks noGrp="1"/>
          </p:cNvSpPr>
          <p:nvPr>
            <p:ph type="sldNum" sz="quarter" idx="5"/>
          </p:nvPr>
        </p:nvSpPr>
        <p:spPr/>
        <p:txBody>
          <a:bodyPr/>
          <a:lstStyle/>
          <a:p>
            <a:fld id="{506F59B8-998C-2141-AD78-B3F9B2F5BA44}" type="slidenum">
              <a:rPr lang="en-US" smtClean="0"/>
              <a:t>24</a:t>
            </a:fld>
            <a:endParaRPr lang="en-US"/>
          </a:p>
        </p:txBody>
      </p:sp>
    </p:spTree>
    <p:extLst>
      <p:ext uri="{BB962C8B-B14F-4D97-AF65-F5344CB8AC3E}">
        <p14:creationId xmlns:p14="http://schemas.microsoft.com/office/powerpoint/2010/main" val="9729105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Who is most prone to these hallucinations?</a:t>
            </a:r>
            <a:r>
              <a:rPr lang="en-US" b="0" i="0" u="none" strike="noStrike">
                <a:solidFill>
                  <a:srgbClr val="313131"/>
                </a:solidFill>
                <a:effectLst/>
                <a:latin typeface="-apple-system"/>
              </a:rPr>
              <a:t> Up to 70% of the population will experience some form of hypnogogia, from minimal to extreme.</a:t>
            </a:r>
            <a:r>
              <a:rPr lang="en-US"/>
              <a:t>And me. I am an adolescent female, with ADHD, anxiety, insomnia, excessive daytime sleepiness, and other disrupted sleep patterns. I am a prime candidate for hypnagogia. I experience it on a nightly basis, as I have for the past twelve years. </a:t>
            </a:r>
          </a:p>
        </p:txBody>
      </p:sp>
      <p:sp>
        <p:nvSpPr>
          <p:cNvPr id="4" name="Slide Number Placeholder 3"/>
          <p:cNvSpPr>
            <a:spLocks noGrp="1"/>
          </p:cNvSpPr>
          <p:nvPr>
            <p:ph type="sldNum" sz="quarter" idx="5"/>
          </p:nvPr>
        </p:nvSpPr>
        <p:spPr/>
        <p:txBody>
          <a:bodyPr/>
          <a:lstStyle/>
          <a:p>
            <a:fld id="{506F59B8-998C-2141-AD78-B3F9B2F5BA44}" type="slidenum">
              <a:rPr lang="en-US" smtClean="0"/>
              <a:t>25</a:t>
            </a:fld>
            <a:endParaRPr lang="en-US"/>
          </a:p>
        </p:txBody>
      </p:sp>
    </p:spTree>
    <p:extLst>
      <p:ext uri="{BB962C8B-B14F-4D97-AF65-F5344CB8AC3E}">
        <p14:creationId xmlns:p14="http://schemas.microsoft.com/office/powerpoint/2010/main" val="24242944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diagram shows just how many experiences altered states truly encompasses. There is so much more to altered states than we may initially believe. There are so many more types of hallucinations as well. Through the lens of disease, we are able to contrast </a:t>
            </a:r>
            <a:r>
              <a:rPr lang="en-US" err="1"/>
              <a:t>hypnagogia</a:t>
            </a:r>
            <a:r>
              <a:rPr lang="en-US"/>
              <a:t> to medical conditions, and later, through the lens of discovery, we will be able to contrast </a:t>
            </a:r>
            <a:r>
              <a:rPr lang="en-US" err="1"/>
              <a:t>hypnagogia</a:t>
            </a:r>
            <a:r>
              <a:rPr lang="en-US"/>
              <a:t> to spiritual and creative states such as meditation and flow state. </a:t>
            </a:r>
          </a:p>
        </p:txBody>
      </p:sp>
      <p:sp>
        <p:nvSpPr>
          <p:cNvPr id="4" name="Slide Number Placeholder 3"/>
          <p:cNvSpPr>
            <a:spLocks noGrp="1"/>
          </p:cNvSpPr>
          <p:nvPr>
            <p:ph type="sldNum" sz="quarter" idx="5"/>
          </p:nvPr>
        </p:nvSpPr>
        <p:spPr/>
        <p:txBody>
          <a:bodyPr/>
          <a:lstStyle/>
          <a:p>
            <a:fld id="{506F59B8-998C-2141-AD78-B3F9B2F5BA44}" type="slidenum">
              <a:rPr lang="en-US" smtClean="0"/>
              <a:t>26</a:t>
            </a:fld>
            <a:endParaRPr lang="en-US"/>
          </a:p>
        </p:txBody>
      </p:sp>
    </p:spTree>
    <p:extLst>
      <p:ext uri="{BB962C8B-B14F-4D97-AF65-F5344CB8AC3E}">
        <p14:creationId xmlns:p14="http://schemas.microsoft.com/office/powerpoint/2010/main" val="2700717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 shows just how many experiences altered states truly encompasses. There is so much more to altered states than we may initially believe. There are so many more types of hallucinations as well. Through the lens of disease, we are able to contrast </a:t>
            </a:r>
            <a:r>
              <a:rPr lang="en-US" dirty="0" err="1"/>
              <a:t>hypnagogia</a:t>
            </a:r>
            <a:r>
              <a:rPr lang="en-US" dirty="0"/>
              <a:t> to medical conditions, and later, through the lens of discovery, we will be able to contrast </a:t>
            </a:r>
            <a:r>
              <a:rPr lang="en-US" dirty="0" err="1"/>
              <a:t>hypnagogia</a:t>
            </a:r>
            <a:r>
              <a:rPr lang="en-US" dirty="0"/>
              <a:t> to spiritual and creative states such as meditation and flow state. </a:t>
            </a:r>
          </a:p>
        </p:txBody>
      </p:sp>
      <p:sp>
        <p:nvSpPr>
          <p:cNvPr id="4" name="Slide Number Placeholder 3"/>
          <p:cNvSpPr>
            <a:spLocks noGrp="1"/>
          </p:cNvSpPr>
          <p:nvPr>
            <p:ph type="sldNum" sz="quarter" idx="5"/>
          </p:nvPr>
        </p:nvSpPr>
        <p:spPr/>
        <p:txBody>
          <a:bodyPr/>
          <a:lstStyle/>
          <a:p>
            <a:fld id="{506F59B8-998C-2141-AD78-B3F9B2F5BA44}" type="slidenum">
              <a:rPr lang="en-US" smtClean="0"/>
              <a:t>27</a:t>
            </a:fld>
            <a:endParaRPr lang="en-US"/>
          </a:p>
        </p:txBody>
      </p:sp>
    </p:spTree>
    <p:extLst>
      <p:ext uri="{BB962C8B-B14F-4D97-AF65-F5344CB8AC3E}">
        <p14:creationId xmlns:p14="http://schemas.microsoft.com/office/powerpoint/2010/main" val="13451573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 is a visual representation of the range of experiences in </a:t>
            </a:r>
            <a:r>
              <a:rPr lang="en-US" dirty="0" err="1"/>
              <a:t>hypnagogia</a:t>
            </a:r>
            <a:r>
              <a:rPr lang="en-US" dirty="0"/>
              <a:t>. I want to emphasize that those who experience sleep paralysis can have very negative experiences. However, for those in which </a:t>
            </a:r>
            <a:r>
              <a:rPr lang="en-US" dirty="0" err="1"/>
              <a:t>hypnagogia</a:t>
            </a:r>
            <a:r>
              <a:rPr lang="en-US" dirty="0"/>
              <a:t> manifests positively, these experiences can be incredibly insightful, meaningful, and joyful.</a:t>
            </a:r>
          </a:p>
        </p:txBody>
      </p:sp>
      <p:sp>
        <p:nvSpPr>
          <p:cNvPr id="4" name="Slide Number Placeholder 3"/>
          <p:cNvSpPr>
            <a:spLocks noGrp="1"/>
          </p:cNvSpPr>
          <p:nvPr>
            <p:ph type="sldNum" sz="quarter" idx="5"/>
          </p:nvPr>
        </p:nvSpPr>
        <p:spPr/>
        <p:txBody>
          <a:bodyPr/>
          <a:lstStyle/>
          <a:p>
            <a:fld id="{506F59B8-998C-2141-AD78-B3F9B2F5BA44}" type="slidenum">
              <a:rPr lang="en-US" smtClean="0"/>
              <a:t>28</a:t>
            </a:fld>
            <a:endParaRPr lang="en-US"/>
          </a:p>
        </p:txBody>
      </p:sp>
    </p:spTree>
    <p:extLst>
      <p:ext uri="{BB962C8B-B14F-4D97-AF65-F5344CB8AC3E}">
        <p14:creationId xmlns:p14="http://schemas.microsoft.com/office/powerpoint/2010/main" val="16290730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Hypnagogia</a:t>
            </a:r>
            <a:r>
              <a:rPr lang="en-US"/>
              <a:t> also lasts for a different period of time for everyone. For some, the experience can be seconds or half an hour. It is also individual how often </a:t>
            </a:r>
            <a:r>
              <a:rPr lang="en-US" err="1"/>
              <a:t>hypnagogia</a:t>
            </a:r>
            <a:r>
              <a:rPr lang="en-US"/>
              <a:t> happens. For some, it may only happen once in their lifetime, while for others, it may be a nightly occurrence for years. </a:t>
            </a:r>
          </a:p>
        </p:txBody>
      </p:sp>
      <p:sp>
        <p:nvSpPr>
          <p:cNvPr id="4" name="Slide Number Placeholder 3"/>
          <p:cNvSpPr>
            <a:spLocks noGrp="1"/>
          </p:cNvSpPr>
          <p:nvPr>
            <p:ph type="sldNum" sz="quarter" idx="5"/>
          </p:nvPr>
        </p:nvSpPr>
        <p:spPr/>
        <p:txBody>
          <a:bodyPr/>
          <a:lstStyle/>
          <a:p>
            <a:fld id="{506F59B8-998C-2141-AD78-B3F9B2F5BA44}" type="slidenum">
              <a:rPr lang="en-US" smtClean="0"/>
              <a:t>29</a:t>
            </a:fld>
            <a:endParaRPr lang="en-US"/>
          </a:p>
        </p:txBody>
      </p:sp>
    </p:spTree>
    <p:extLst>
      <p:ext uri="{BB962C8B-B14F-4D97-AF65-F5344CB8AC3E}">
        <p14:creationId xmlns:p14="http://schemas.microsoft.com/office/powerpoint/2010/main" val="28477783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hope that video gave you a better understanding of what </a:t>
            </a:r>
            <a:r>
              <a:rPr lang="en-US" err="1"/>
              <a:t>hypnagogia</a:t>
            </a:r>
            <a:r>
              <a:rPr lang="en-US"/>
              <a:t> can really look like. If it made you curious, you may be wondering how </a:t>
            </a:r>
            <a:r>
              <a:rPr lang="en-US" err="1"/>
              <a:t>hypnagogia</a:t>
            </a:r>
            <a:r>
              <a:rPr lang="en-US"/>
              <a:t> happens. Can it be induced? Does it just occur by chance? The answer is a bit of both. If you want to increase your chances of experiencing </a:t>
            </a:r>
            <a:r>
              <a:rPr lang="en-US" err="1"/>
              <a:t>hypnagogia</a:t>
            </a:r>
            <a:r>
              <a:rPr lang="en-US"/>
              <a:t>, these three techniques can help. They do not guarantee that someone will experience </a:t>
            </a:r>
            <a:r>
              <a:rPr lang="en-US" err="1"/>
              <a:t>hypnagogia</a:t>
            </a:r>
            <a:r>
              <a:rPr lang="en-US"/>
              <a:t>, but they can help raise one’s chances. </a:t>
            </a:r>
          </a:p>
          <a:p>
            <a:r>
              <a:rPr lang="en-US"/>
              <a:t>Why would someone want to induce this state? It can seem so unsettling. </a:t>
            </a:r>
            <a:r>
              <a:rPr lang="en-US" err="1"/>
              <a:t>Hypnagogia</a:t>
            </a:r>
            <a:r>
              <a:rPr lang="en-US"/>
              <a:t> is an incredibly powerful tool in increasing creativity. Without spoiling too much of what we will be discussing shortly, I want to leave you with the thought that some of the greatest creations were born through </a:t>
            </a:r>
            <a:r>
              <a:rPr lang="en-US" err="1"/>
              <a:t>hypnagogia</a:t>
            </a:r>
            <a:r>
              <a:rPr lang="en-US"/>
              <a:t>. For example, the German scientist </a:t>
            </a:r>
            <a:r>
              <a:rPr lang="en-US" err="1"/>
              <a:t>Kekule</a:t>
            </a:r>
            <a:r>
              <a:rPr lang="en-US"/>
              <a:t> was able to discover a new model for the hydrocarbon molecule, a diagram now present in nearly every intro to chemistry college course. As he fell asleep at his fireplace, he began to see flashing lights that formed geometric shapes, giving him the inspiration for his model.</a:t>
            </a:r>
          </a:p>
        </p:txBody>
      </p:sp>
      <p:sp>
        <p:nvSpPr>
          <p:cNvPr id="4" name="Slide Number Placeholder 3"/>
          <p:cNvSpPr>
            <a:spLocks noGrp="1"/>
          </p:cNvSpPr>
          <p:nvPr>
            <p:ph type="sldNum" sz="quarter" idx="5"/>
          </p:nvPr>
        </p:nvSpPr>
        <p:spPr/>
        <p:txBody>
          <a:bodyPr/>
          <a:lstStyle/>
          <a:p>
            <a:fld id="{506F59B8-998C-2141-AD78-B3F9B2F5BA44}" type="slidenum">
              <a:rPr lang="en-US" smtClean="0"/>
              <a:t>30</a:t>
            </a:fld>
            <a:endParaRPr lang="en-US"/>
          </a:p>
        </p:txBody>
      </p:sp>
    </p:spTree>
    <p:extLst>
      <p:ext uri="{BB962C8B-B14F-4D97-AF65-F5344CB8AC3E}">
        <p14:creationId xmlns:p14="http://schemas.microsoft.com/office/powerpoint/2010/main" val="16317036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Or maybe after seeing all that, you don’t want to experience </a:t>
            </a:r>
            <a:r>
              <a:rPr lang="en-US" err="1"/>
              <a:t>hypnagogia</a:t>
            </a:r>
            <a:r>
              <a:rPr lang="en-US"/>
              <a:t>. Maybe all of that looks terrifying to you. Maybe you have had </a:t>
            </a:r>
            <a:r>
              <a:rPr lang="en-US" err="1"/>
              <a:t>hypnagogia</a:t>
            </a:r>
            <a:r>
              <a:rPr lang="en-US"/>
              <a:t> and you never want to experience it again. How might you stop </a:t>
            </a:r>
            <a:r>
              <a:rPr lang="en-US" err="1"/>
              <a:t>hypnagogia</a:t>
            </a:r>
            <a:r>
              <a:rPr lang="en-US"/>
              <a:t> while you are in it? </a:t>
            </a:r>
          </a:p>
        </p:txBody>
      </p:sp>
      <p:sp>
        <p:nvSpPr>
          <p:cNvPr id="4" name="Slide Number Placeholder 3"/>
          <p:cNvSpPr>
            <a:spLocks noGrp="1"/>
          </p:cNvSpPr>
          <p:nvPr>
            <p:ph type="sldNum" sz="quarter" idx="5"/>
          </p:nvPr>
        </p:nvSpPr>
        <p:spPr/>
        <p:txBody>
          <a:bodyPr/>
          <a:lstStyle/>
          <a:p>
            <a:fld id="{506F59B8-998C-2141-AD78-B3F9B2F5BA44}" type="slidenum">
              <a:rPr lang="en-US" smtClean="0"/>
              <a:t>31</a:t>
            </a:fld>
            <a:endParaRPr lang="en-US"/>
          </a:p>
        </p:txBody>
      </p:sp>
    </p:spTree>
    <p:extLst>
      <p:ext uri="{BB962C8B-B14F-4D97-AF65-F5344CB8AC3E}">
        <p14:creationId xmlns:p14="http://schemas.microsoft.com/office/powerpoint/2010/main" val="2183949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Knowing all that, I want to pose a question to you. Is </a:t>
            </a:r>
            <a:r>
              <a:rPr lang="en-US" err="1"/>
              <a:t>hypnagogia</a:t>
            </a:r>
            <a:r>
              <a:rPr lang="en-US"/>
              <a:t> harmful? In itself, no. It is true that </a:t>
            </a:r>
            <a:r>
              <a:rPr lang="en-US" err="1"/>
              <a:t>hypnagogia</a:t>
            </a:r>
            <a:r>
              <a:rPr lang="en-US"/>
              <a:t> is associated with mental and sleep disorders. However, I want to impress on you that </a:t>
            </a:r>
            <a:r>
              <a:rPr lang="en-US" err="1"/>
              <a:t>hypnagogia</a:t>
            </a:r>
            <a:r>
              <a:rPr lang="en-US"/>
              <a:t> is not a symptom of illness. It does not cause illness. One can be perfectly healthy and experience </a:t>
            </a:r>
            <a:r>
              <a:rPr lang="en-US" err="1"/>
              <a:t>hypnagogia</a:t>
            </a:r>
            <a:r>
              <a:rPr lang="en-US"/>
              <a:t>, just like one can be perfectly healthy and experience dreams. Even if one does have </a:t>
            </a:r>
            <a:r>
              <a:rPr lang="en-US" err="1"/>
              <a:t>hypnagogia</a:t>
            </a:r>
            <a:r>
              <a:rPr lang="en-US"/>
              <a:t> and an associated illness, </a:t>
            </a:r>
            <a:r>
              <a:rPr lang="en-US" err="1"/>
              <a:t>hypnagogia</a:t>
            </a:r>
            <a:r>
              <a:rPr lang="en-US"/>
              <a:t> is not what causes harm. I frequently compare </a:t>
            </a:r>
            <a:r>
              <a:rPr lang="en-US" err="1"/>
              <a:t>hypnagogia</a:t>
            </a:r>
            <a:r>
              <a:rPr lang="en-US"/>
              <a:t> to dreams because dreams are such a normalized part of the human experience, unlike </a:t>
            </a:r>
            <a:r>
              <a:rPr lang="en-US" err="1"/>
              <a:t>hypnagogia</a:t>
            </a:r>
            <a:r>
              <a:rPr lang="en-US"/>
              <a:t>, and dreams are not harmful, just like </a:t>
            </a:r>
            <a:r>
              <a:rPr lang="en-US" err="1"/>
              <a:t>hypnagogia</a:t>
            </a:r>
            <a:r>
              <a:rPr lang="en-US"/>
              <a:t>. I want us to be able to view hallucinations and </a:t>
            </a:r>
            <a:r>
              <a:rPr lang="en-US" err="1"/>
              <a:t>hypnagogia</a:t>
            </a:r>
            <a:r>
              <a:rPr lang="en-US"/>
              <a:t> in the same view that we do dreaming. </a:t>
            </a:r>
          </a:p>
          <a:p>
            <a:r>
              <a:rPr lang="en-US"/>
              <a:t>What causes this difference? Why are some experiences negative and some experiences positive? It is still unknown. </a:t>
            </a:r>
            <a:r>
              <a:rPr lang="en-US" err="1"/>
              <a:t>Hypnagogia</a:t>
            </a:r>
            <a:r>
              <a:rPr lang="en-US"/>
              <a:t> manifests differently in every individual. What makes </a:t>
            </a:r>
            <a:r>
              <a:rPr lang="en-US" err="1"/>
              <a:t>hypnagogia</a:t>
            </a:r>
            <a:r>
              <a:rPr lang="en-US"/>
              <a:t> less harmful is the fact that it does not harm the brain or often interfere with day-to-day life, unlike illnesses and disorders. Culture has also had an enormous impact on what is seen as harmful. </a:t>
            </a:r>
          </a:p>
        </p:txBody>
      </p:sp>
      <p:sp>
        <p:nvSpPr>
          <p:cNvPr id="4" name="Slide Number Placeholder 3"/>
          <p:cNvSpPr>
            <a:spLocks noGrp="1"/>
          </p:cNvSpPr>
          <p:nvPr>
            <p:ph type="sldNum" sz="quarter" idx="5"/>
          </p:nvPr>
        </p:nvSpPr>
        <p:spPr/>
        <p:txBody>
          <a:bodyPr/>
          <a:lstStyle/>
          <a:p>
            <a:fld id="{506F59B8-998C-2141-AD78-B3F9B2F5BA44}" type="slidenum">
              <a:rPr lang="en-US" smtClean="0"/>
              <a:t>32</a:t>
            </a:fld>
            <a:endParaRPr lang="en-US"/>
          </a:p>
        </p:txBody>
      </p:sp>
    </p:spTree>
    <p:extLst>
      <p:ext uri="{BB962C8B-B14F-4D97-AF65-F5344CB8AC3E}">
        <p14:creationId xmlns:p14="http://schemas.microsoft.com/office/powerpoint/2010/main" val="728471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what did I study, and why is is understanding hypnagogia so important, other than to change our </a:t>
            </a:r>
            <a:r>
              <a:rPr lang="en-US" err="1"/>
              <a:t>sterotypes</a:t>
            </a:r>
            <a:r>
              <a:rPr lang="en-US"/>
              <a:t> of hallucinations?</a:t>
            </a:r>
          </a:p>
          <a:p>
            <a:endParaRPr lang="en-US"/>
          </a:p>
          <a:p>
            <a:r>
              <a:rPr lang="en-US"/>
              <a:t>The stigma surrounding hallucinations is important to break, because the longer hallucinations are seen as socially unacceptable to discuss, the more people are alienated or driven away from support. Last month, September, was suicide awareness month. I’m sure many of us know just how important feeling part of a community is to mental health. </a:t>
            </a:r>
          </a:p>
          <a:p>
            <a:endParaRPr lang="en-US"/>
          </a:p>
        </p:txBody>
      </p:sp>
      <p:sp>
        <p:nvSpPr>
          <p:cNvPr id="4" name="Slide Number Placeholder 3"/>
          <p:cNvSpPr>
            <a:spLocks noGrp="1"/>
          </p:cNvSpPr>
          <p:nvPr>
            <p:ph type="sldNum" sz="quarter" idx="5"/>
          </p:nvPr>
        </p:nvSpPr>
        <p:spPr/>
        <p:txBody>
          <a:bodyPr/>
          <a:lstStyle/>
          <a:p>
            <a:fld id="{506F59B8-998C-2141-AD78-B3F9B2F5BA44}" type="slidenum">
              <a:rPr lang="en-US" smtClean="0"/>
              <a:t>5</a:t>
            </a:fld>
            <a:endParaRPr lang="en-US"/>
          </a:p>
        </p:txBody>
      </p:sp>
    </p:spTree>
    <p:extLst>
      <p:ext uri="{BB962C8B-B14F-4D97-AF65-F5344CB8AC3E}">
        <p14:creationId xmlns:p14="http://schemas.microsoft.com/office/powerpoint/2010/main" val="32597285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piece is titled reflection. In this, I hope to capture the ethereal feeling of </a:t>
            </a:r>
            <a:r>
              <a:rPr lang="en-US" err="1"/>
              <a:t>hypnagogia</a:t>
            </a:r>
            <a:r>
              <a:rPr lang="en-US"/>
              <a:t>. I hope to capture the double </a:t>
            </a:r>
            <a:r>
              <a:rPr lang="en-US" err="1"/>
              <a:t>antrue</a:t>
            </a:r>
            <a:r>
              <a:rPr lang="en-US"/>
              <a:t> of the experience, how it can manifest in a positive way and a negative way. I hope to capture the duality of it and the way it makes me view myself differently after I come out of an experience. </a:t>
            </a:r>
          </a:p>
        </p:txBody>
      </p:sp>
      <p:sp>
        <p:nvSpPr>
          <p:cNvPr id="4" name="Slide Number Placeholder 3"/>
          <p:cNvSpPr>
            <a:spLocks noGrp="1"/>
          </p:cNvSpPr>
          <p:nvPr>
            <p:ph type="sldNum" sz="quarter" idx="5"/>
          </p:nvPr>
        </p:nvSpPr>
        <p:spPr/>
        <p:txBody>
          <a:bodyPr/>
          <a:lstStyle/>
          <a:p>
            <a:fld id="{506F59B8-998C-2141-AD78-B3F9B2F5BA44}" type="slidenum">
              <a:rPr lang="en-US" smtClean="0"/>
              <a:t>33</a:t>
            </a:fld>
            <a:endParaRPr lang="en-US"/>
          </a:p>
        </p:txBody>
      </p:sp>
    </p:spTree>
    <p:extLst>
      <p:ext uri="{BB962C8B-B14F-4D97-AF65-F5344CB8AC3E}">
        <p14:creationId xmlns:p14="http://schemas.microsoft.com/office/powerpoint/2010/main" val="17673834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move on to the lens of discovery.</a:t>
            </a:r>
          </a:p>
        </p:txBody>
      </p:sp>
      <p:sp>
        <p:nvSpPr>
          <p:cNvPr id="4" name="Slide Number Placeholder 3"/>
          <p:cNvSpPr>
            <a:spLocks noGrp="1"/>
          </p:cNvSpPr>
          <p:nvPr>
            <p:ph type="sldNum" sz="quarter" idx="5"/>
          </p:nvPr>
        </p:nvSpPr>
        <p:spPr/>
        <p:txBody>
          <a:bodyPr/>
          <a:lstStyle/>
          <a:p>
            <a:fld id="{506F59B8-998C-2141-AD78-B3F9B2F5BA44}" type="slidenum">
              <a:rPr lang="en-US" smtClean="0"/>
              <a:t>34</a:t>
            </a:fld>
            <a:endParaRPr lang="en-US"/>
          </a:p>
        </p:txBody>
      </p:sp>
    </p:spTree>
    <p:extLst>
      <p:ext uri="{BB962C8B-B14F-4D97-AF65-F5344CB8AC3E}">
        <p14:creationId xmlns:p14="http://schemas.microsoft.com/office/powerpoint/2010/main" val="12370700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quote, this time by Edgar Allen Poe.</a:t>
            </a:r>
          </a:p>
        </p:txBody>
      </p:sp>
      <p:sp>
        <p:nvSpPr>
          <p:cNvPr id="4" name="Slide Number Placeholder 3"/>
          <p:cNvSpPr>
            <a:spLocks noGrp="1"/>
          </p:cNvSpPr>
          <p:nvPr>
            <p:ph type="sldNum" sz="quarter" idx="5"/>
          </p:nvPr>
        </p:nvSpPr>
        <p:spPr/>
        <p:txBody>
          <a:bodyPr/>
          <a:lstStyle/>
          <a:p>
            <a:fld id="{506F59B8-998C-2141-AD78-B3F9B2F5BA44}" type="slidenum">
              <a:rPr lang="en-US" smtClean="0"/>
              <a:t>35</a:t>
            </a:fld>
            <a:endParaRPr lang="en-US"/>
          </a:p>
        </p:txBody>
      </p:sp>
    </p:spTree>
    <p:extLst>
      <p:ext uri="{BB962C8B-B14F-4D97-AF65-F5344CB8AC3E}">
        <p14:creationId xmlns:p14="http://schemas.microsoft.com/office/powerpoint/2010/main" val="28721606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Several famous figures have used </a:t>
            </a:r>
            <a:r>
              <a:rPr lang="en-US" err="1"/>
              <a:t>hypnagogia</a:t>
            </a:r>
            <a:r>
              <a:rPr lang="en-US"/>
              <a:t> in their creative innovations. </a:t>
            </a:r>
          </a:p>
          <a:p>
            <a:r>
              <a:rPr lang="en-US"/>
              <a:t>Edison was well-known for his strange sleep schedule. However, he stayed in </a:t>
            </a:r>
            <a:r>
              <a:rPr lang="en-US" err="1"/>
              <a:t>hypnagogia</a:t>
            </a:r>
            <a:r>
              <a:rPr lang="en-US"/>
              <a:t> long enough to discover novel solutions.</a:t>
            </a:r>
          </a:p>
          <a:p>
            <a:r>
              <a:rPr lang="en-US"/>
              <a:t>As </a:t>
            </a:r>
            <a:r>
              <a:rPr lang="en-US" err="1"/>
              <a:t>Kekule</a:t>
            </a:r>
            <a:r>
              <a:rPr lang="en-US"/>
              <a:t> fell asleep at his fireplace, he saw colored lights form before his eyes, much like the ones I depicted in my first piece of artwork. This shape formed gave hi inspiration on the model. </a:t>
            </a:r>
          </a:p>
        </p:txBody>
      </p:sp>
      <p:sp>
        <p:nvSpPr>
          <p:cNvPr id="4" name="Slide Number Placeholder 3"/>
          <p:cNvSpPr>
            <a:spLocks noGrp="1"/>
          </p:cNvSpPr>
          <p:nvPr>
            <p:ph type="sldNum" sz="quarter" idx="5"/>
          </p:nvPr>
        </p:nvSpPr>
        <p:spPr/>
        <p:txBody>
          <a:bodyPr/>
          <a:lstStyle/>
          <a:p>
            <a:fld id="{506F59B8-998C-2141-AD78-B3F9B2F5BA44}" type="slidenum">
              <a:rPr lang="en-US" smtClean="0"/>
              <a:t>36</a:t>
            </a:fld>
            <a:endParaRPr lang="en-US"/>
          </a:p>
        </p:txBody>
      </p:sp>
    </p:spTree>
    <p:extLst>
      <p:ext uri="{BB962C8B-B14F-4D97-AF65-F5344CB8AC3E}">
        <p14:creationId xmlns:p14="http://schemas.microsoft.com/office/powerpoint/2010/main" val="9343663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Salvador Dali was very open about using the </a:t>
            </a:r>
            <a:r>
              <a:rPr lang="en-US" err="1"/>
              <a:t>inbetween</a:t>
            </a:r>
            <a:r>
              <a:rPr lang="en-US"/>
              <a:t> state between sleep and wakefulness </a:t>
            </a:r>
          </a:p>
        </p:txBody>
      </p:sp>
      <p:sp>
        <p:nvSpPr>
          <p:cNvPr id="4" name="Slide Number Placeholder 3"/>
          <p:cNvSpPr>
            <a:spLocks noGrp="1"/>
          </p:cNvSpPr>
          <p:nvPr>
            <p:ph type="sldNum" sz="quarter" idx="5"/>
          </p:nvPr>
        </p:nvSpPr>
        <p:spPr/>
        <p:txBody>
          <a:bodyPr/>
          <a:lstStyle/>
          <a:p>
            <a:fld id="{506F59B8-998C-2141-AD78-B3F9B2F5BA44}" type="slidenum">
              <a:rPr lang="en-US" smtClean="0"/>
              <a:t>37</a:t>
            </a:fld>
            <a:endParaRPr lang="en-US"/>
          </a:p>
        </p:txBody>
      </p:sp>
    </p:spTree>
    <p:extLst>
      <p:ext uri="{BB962C8B-B14F-4D97-AF65-F5344CB8AC3E}">
        <p14:creationId xmlns:p14="http://schemas.microsoft.com/office/powerpoint/2010/main" val="24092406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a:t>
            </a:r>
            <a:r>
              <a:rPr lang="en-US" err="1"/>
              <a:t>hypnagogia</a:t>
            </a:r>
            <a:r>
              <a:rPr lang="en-US"/>
              <a:t> can have this amazing ability to generate novel ideas is not fully understood. However, we do know that solutions to complex problems do often seem to arise in </a:t>
            </a:r>
            <a:r>
              <a:rPr lang="en-US" err="1"/>
              <a:t>hypnagogia</a:t>
            </a:r>
            <a:r>
              <a:rPr lang="en-US"/>
              <a:t>. In fact, a study by </a:t>
            </a:r>
            <a:r>
              <a:rPr lang="en-US" err="1"/>
              <a:t>D’Anselmo</a:t>
            </a:r>
            <a:r>
              <a:rPr lang="en-US"/>
              <a:t> and colleagues showed that for individuals with narcolepsy, </a:t>
            </a:r>
            <a:r>
              <a:rPr lang="en-US" err="1"/>
              <a:t>hypnagogia</a:t>
            </a:r>
            <a:r>
              <a:rPr lang="en-US"/>
              <a:t> was able to significantly increase their creative thought. </a:t>
            </a:r>
          </a:p>
        </p:txBody>
      </p:sp>
      <p:sp>
        <p:nvSpPr>
          <p:cNvPr id="4" name="Slide Number Placeholder 3"/>
          <p:cNvSpPr>
            <a:spLocks noGrp="1"/>
          </p:cNvSpPr>
          <p:nvPr>
            <p:ph type="sldNum" sz="quarter" idx="5"/>
          </p:nvPr>
        </p:nvSpPr>
        <p:spPr/>
        <p:txBody>
          <a:bodyPr/>
          <a:lstStyle/>
          <a:p>
            <a:fld id="{506F59B8-998C-2141-AD78-B3F9B2F5BA44}" type="slidenum">
              <a:rPr lang="en-US" smtClean="0"/>
              <a:t>38</a:t>
            </a:fld>
            <a:endParaRPr lang="en-US"/>
          </a:p>
        </p:txBody>
      </p:sp>
    </p:spTree>
    <p:extLst>
      <p:ext uri="{BB962C8B-B14F-4D97-AF65-F5344CB8AC3E}">
        <p14:creationId xmlns:p14="http://schemas.microsoft.com/office/powerpoint/2010/main" val="20307708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does spirituality tie into all of this? For a condition that seems so based in neurobiology and the disturbance of the sleep cycle, why does religion and belief have an important role? </a:t>
            </a:r>
          </a:p>
          <a:p>
            <a:r>
              <a:rPr lang="en-US"/>
              <a:t>Because </a:t>
            </a:r>
            <a:r>
              <a:rPr lang="en-US" err="1"/>
              <a:t>hypnagogia</a:t>
            </a:r>
            <a:r>
              <a:rPr lang="en-US"/>
              <a:t> itself seems to carry an intrinsic aspect of connection. Across dozens of cultures, those experiencing </a:t>
            </a:r>
            <a:r>
              <a:rPr lang="en-US" err="1"/>
              <a:t>hypnagogia</a:t>
            </a:r>
            <a:r>
              <a:rPr lang="en-US"/>
              <a:t> indicate that in that state, they have some experience connecting them to a higher consciousness, whether good or evil. </a:t>
            </a:r>
            <a:r>
              <a:rPr lang="en-US" err="1"/>
              <a:t>Hypnagogia</a:t>
            </a:r>
            <a:r>
              <a:rPr lang="en-US"/>
              <a:t> can be meaningless, but this meaningful undertone</a:t>
            </a:r>
          </a:p>
        </p:txBody>
      </p:sp>
      <p:sp>
        <p:nvSpPr>
          <p:cNvPr id="4" name="Slide Number Placeholder 3"/>
          <p:cNvSpPr>
            <a:spLocks noGrp="1"/>
          </p:cNvSpPr>
          <p:nvPr>
            <p:ph type="sldNum" sz="quarter" idx="5"/>
          </p:nvPr>
        </p:nvSpPr>
        <p:spPr/>
        <p:txBody>
          <a:bodyPr/>
          <a:lstStyle/>
          <a:p>
            <a:fld id="{506F59B8-998C-2141-AD78-B3F9B2F5BA44}" type="slidenum">
              <a:rPr lang="en-US" smtClean="0"/>
              <a:t>39</a:t>
            </a:fld>
            <a:endParaRPr lang="en-US"/>
          </a:p>
        </p:txBody>
      </p:sp>
    </p:spTree>
    <p:extLst>
      <p:ext uri="{BB962C8B-B14F-4D97-AF65-F5344CB8AC3E}">
        <p14:creationId xmlns:p14="http://schemas.microsoft.com/office/powerpoint/2010/main" val="25720607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is the imaginal realm? It’s exact definition or reference differs. </a:t>
            </a:r>
          </a:p>
          <a:p>
            <a:r>
              <a:rPr lang="en-US"/>
              <a:t>You may say that this is only a perception, </a:t>
            </a:r>
            <a:r>
              <a:rPr lang="en-US" err="1"/>
              <a:t>hypnagogia</a:t>
            </a:r>
            <a:r>
              <a:rPr lang="en-US"/>
              <a:t> only makes us perceive that we are connected to a higher power. And that’s okay. Maybe you </a:t>
            </a:r>
            <a:r>
              <a:rPr lang="en-US" err="1"/>
              <a:t>belive</a:t>
            </a:r>
            <a:r>
              <a:rPr lang="en-US"/>
              <a:t> that the spiritual meaning in </a:t>
            </a:r>
            <a:r>
              <a:rPr lang="en-US" err="1"/>
              <a:t>hypnagogia</a:t>
            </a:r>
            <a:r>
              <a:rPr lang="en-US"/>
              <a:t> is only our brain longing for some deeper meaning. That isn’t for me to say for you. However, with the research, one cannot deny that </a:t>
            </a:r>
            <a:r>
              <a:rPr lang="en-US" err="1"/>
              <a:t>hypnagogia</a:t>
            </a:r>
            <a:r>
              <a:rPr lang="en-US"/>
              <a:t> at the very least leads one to often feel </a:t>
            </a:r>
            <a:r>
              <a:rPr lang="en-US" err="1"/>
              <a:t>spiritualy</a:t>
            </a:r>
            <a:r>
              <a:rPr lang="en-US"/>
              <a:t> connected. How that is interpreted depends vastly on the culture. </a:t>
            </a:r>
          </a:p>
        </p:txBody>
      </p:sp>
      <p:sp>
        <p:nvSpPr>
          <p:cNvPr id="4" name="Slide Number Placeholder 3"/>
          <p:cNvSpPr>
            <a:spLocks noGrp="1"/>
          </p:cNvSpPr>
          <p:nvPr>
            <p:ph type="sldNum" sz="quarter" idx="5"/>
          </p:nvPr>
        </p:nvSpPr>
        <p:spPr/>
        <p:txBody>
          <a:bodyPr/>
          <a:lstStyle/>
          <a:p>
            <a:fld id="{506F59B8-998C-2141-AD78-B3F9B2F5BA44}" type="slidenum">
              <a:rPr lang="en-US" smtClean="0"/>
              <a:t>40</a:t>
            </a:fld>
            <a:endParaRPr lang="en-US"/>
          </a:p>
        </p:txBody>
      </p:sp>
    </p:spTree>
    <p:extLst>
      <p:ext uri="{BB962C8B-B14F-4D97-AF65-F5344CB8AC3E}">
        <p14:creationId xmlns:p14="http://schemas.microsoft.com/office/powerpoint/2010/main" val="26708775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states are often those associated with the imaginal realm. They are also often compared to </a:t>
            </a:r>
            <a:r>
              <a:rPr lang="en-US" err="1"/>
              <a:t>hypnagogia</a:t>
            </a:r>
            <a:r>
              <a:rPr lang="en-US"/>
              <a:t>, and while all of these states also can increase creativity, they are different from </a:t>
            </a:r>
            <a:r>
              <a:rPr lang="en-US" err="1"/>
              <a:t>hypnagogia</a:t>
            </a:r>
            <a:r>
              <a:rPr lang="en-US"/>
              <a:t>, just as hallucinatory states in dementia are different from hypnagogic hallucinations. For instance, meditation, visions, and peak experience all occur while one is awake. Meditation and peak experience are often induced. </a:t>
            </a:r>
          </a:p>
        </p:txBody>
      </p:sp>
      <p:sp>
        <p:nvSpPr>
          <p:cNvPr id="4" name="Slide Number Placeholder 3"/>
          <p:cNvSpPr>
            <a:spLocks noGrp="1"/>
          </p:cNvSpPr>
          <p:nvPr>
            <p:ph type="sldNum" sz="quarter" idx="5"/>
          </p:nvPr>
        </p:nvSpPr>
        <p:spPr/>
        <p:txBody>
          <a:bodyPr/>
          <a:lstStyle/>
          <a:p>
            <a:fld id="{506F59B8-998C-2141-AD78-B3F9B2F5BA44}" type="slidenum">
              <a:rPr lang="en-US" smtClean="0"/>
              <a:t>41</a:t>
            </a:fld>
            <a:endParaRPr lang="en-US"/>
          </a:p>
        </p:txBody>
      </p:sp>
    </p:spTree>
    <p:extLst>
      <p:ext uri="{BB962C8B-B14F-4D97-AF65-F5344CB8AC3E}">
        <p14:creationId xmlns:p14="http://schemas.microsoft.com/office/powerpoint/2010/main" val="41038398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Hypnagogia</a:t>
            </a:r>
            <a:r>
              <a:rPr lang="en-US"/>
              <a:t> is different from these states in similar ways that it is different from diseases. It occurs at a different time, has markedly different brain waves, and presents different hallucinations. </a:t>
            </a:r>
          </a:p>
        </p:txBody>
      </p:sp>
      <p:sp>
        <p:nvSpPr>
          <p:cNvPr id="4" name="Slide Number Placeholder 3"/>
          <p:cNvSpPr>
            <a:spLocks noGrp="1"/>
          </p:cNvSpPr>
          <p:nvPr>
            <p:ph type="sldNum" sz="quarter" idx="5"/>
          </p:nvPr>
        </p:nvSpPr>
        <p:spPr/>
        <p:txBody>
          <a:bodyPr/>
          <a:lstStyle/>
          <a:p>
            <a:fld id="{506F59B8-998C-2141-AD78-B3F9B2F5BA44}" type="slidenum">
              <a:rPr lang="en-US" smtClean="0"/>
              <a:t>42</a:t>
            </a:fld>
            <a:endParaRPr lang="en-US"/>
          </a:p>
        </p:txBody>
      </p:sp>
    </p:spTree>
    <p:extLst>
      <p:ext uri="{BB962C8B-B14F-4D97-AF65-F5344CB8AC3E}">
        <p14:creationId xmlns:p14="http://schemas.microsoft.com/office/powerpoint/2010/main" val="3283433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There’s one other reason why I chose hypnagogia to be my research project. Because I too experience it. For nine years I had no idea what was going on. I didn’t talk about my experiences. Not with my doctor, my parents, I didn’t even Google it. Why? </a:t>
            </a:r>
          </a:p>
          <a:p>
            <a:r>
              <a:rPr lang="en-US"/>
              <a:t>For nine years I fell asleep with my hands wrapped around my headboard bars. </a:t>
            </a:r>
          </a:p>
        </p:txBody>
      </p:sp>
      <p:sp>
        <p:nvSpPr>
          <p:cNvPr id="4" name="Slide Number Placeholder 3"/>
          <p:cNvSpPr>
            <a:spLocks noGrp="1"/>
          </p:cNvSpPr>
          <p:nvPr>
            <p:ph type="sldNum" sz="quarter" idx="5"/>
          </p:nvPr>
        </p:nvSpPr>
        <p:spPr/>
        <p:txBody>
          <a:bodyPr/>
          <a:lstStyle/>
          <a:p>
            <a:fld id="{506F59B8-998C-2141-AD78-B3F9B2F5BA44}" type="slidenum">
              <a:rPr lang="en-US" smtClean="0"/>
              <a:t>6</a:t>
            </a:fld>
            <a:endParaRPr lang="en-US"/>
          </a:p>
        </p:txBody>
      </p:sp>
    </p:spTree>
    <p:extLst>
      <p:ext uri="{BB962C8B-B14F-4D97-AF65-F5344CB8AC3E}">
        <p14:creationId xmlns:p14="http://schemas.microsoft.com/office/powerpoint/2010/main" val="37908954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piece is titled incandescent. It is a representation of my partner and what he would appear to me as in the altered state. The jellyfish around him seem to grow and </a:t>
            </a:r>
            <a:r>
              <a:rPr lang="en-US" err="1"/>
              <a:t>sissolve</a:t>
            </a:r>
            <a:r>
              <a:rPr lang="en-US"/>
              <a:t> into the waters. </a:t>
            </a:r>
          </a:p>
        </p:txBody>
      </p:sp>
      <p:sp>
        <p:nvSpPr>
          <p:cNvPr id="4" name="Slide Number Placeholder 3"/>
          <p:cNvSpPr>
            <a:spLocks noGrp="1"/>
          </p:cNvSpPr>
          <p:nvPr>
            <p:ph type="sldNum" sz="quarter" idx="5"/>
          </p:nvPr>
        </p:nvSpPr>
        <p:spPr/>
        <p:txBody>
          <a:bodyPr/>
          <a:lstStyle/>
          <a:p>
            <a:fld id="{506F59B8-998C-2141-AD78-B3F9B2F5BA44}" type="slidenum">
              <a:rPr lang="en-US" smtClean="0"/>
              <a:t>43</a:t>
            </a:fld>
            <a:endParaRPr lang="en-US"/>
          </a:p>
        </p:txBody>
      </p:sp>
    </p:spTree>
    <p:extLst>
      <p:ext uri="{BB962C8B-B14F-4D97-AF65-F5344CB8AC3E}">
        <p14:creationId xmlns:p14="http://schemas.microsoft.com/office/powerpoint/2010/main" val="172319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go back to culture. Not all cultures are as dismissive of hallucinations and those who experience them as the American culture.</a:t>
            </a:r>
          </a:p>
          <a:p>
            <a:r>
              <a:rPr lang="en-US"/>
              <a:t>I want you to think about why the American culture vies hallucinations in this way. It is true that some sub-cultures of American society view </a:t>
            </a:r>
            <a:r>
              <a:rPr lang="en-US" err="1"/>
              <a:t>hypnagogia</a:t>
            </a:r>
            <a:r>
              <a:rPr lang="en-US"/>
              <a:t> or hallucinations in a positive light. There are writings from Mormon scholars going back to the 1800s and their accounts of </a:t>
            </a:r>
            <a:r>
              <a:rPr lang="en-US" err="1"/>
              <a:t>hypnagogia</a:t>
            </a:r>
            <a:r>
              <a:rPr lang="en-US"/>
              <a:t>, a seemingly meaningful and important experience. But why do we generally view it so negatively now? That’s not a question I can answer for you. I want you to think about your own biases for a moment. Is it because we are afraid? Is it because we fear being wrong, different, losing control of our own mind? </a:t>
            </a:r>
          </a:p>
        </p:txBody>
      </p:sp>
      <p:sp>
        <p:nvSpPr>
          <p:cNvPr id="4" name="Slide Number Placeholder 3"/>
          <p:cNvSpPr>
            <a:spLocks noGrp="1"/>
          </p:cNvSpPr>
          <p:nvPr>
            <p:ph type="sldNum" sz="quarter" idx="5"/>
          </p:nvPr>
        </p:nvSpPr>
        <p:spPr/>
        <p:txBody>
          <a:bodyPr/>
          <a:lstStyle/>
          <a:p>
            <a:fld id="{506F59B8-998C-2141-AD78-B3F9B2F5BA44}" type="slidenum">
              <a:rPr lang="en-US" smtClean="0"/>
              <a:t>44</a:t>
            </a:fld>
            <a:endParaRPr lang="en-US"/>
          </a:p>
        </p:txBody>
      </p:sp>
    </p:spTree>
    <p:extLst>
      <p:ext uri="{BB962C8B-B14F-4D97-AF65-F5344CB8AC3E}">
        <p14:creationId xmlns:p14="http://schemas.microsoft.com/office/powerpoint/2010/main" val="3798513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Again, across cultures, these </a:t>
            </a:r>
            <a:r>
              <a:rPr lang="en-US" err="1"/>
              <a:t>elments</a:t>
            </a:r>
            <a:r>
              <a:rPr lang="en-US"/>
              <a:t> seem to arise. These symbols are not necessarily the same, but their meaning usually is. </a:t>
            </a:r>
          </a:p>
        </p:txBody>
      </p:sp>
      <p:sp>
        <p:nvSpPr>
          <p:cNvPr id="4" name="Slide Number Placeholder 3"/>
          <p:cNvSpPr>
            <a:spLocks noGrp="1"/>
          </p:cNvSpPr>
          <p:nvPr>
            <p:ph type="sldNum" sz="quarter" idx="5"/>
          </p:nvPr>
        </p:nvSpPr>
        <p:spPr/>
        <p:txBody>
          <a:bodyPr/>
          <a:lstStyle/>
          <a:p>
            <a:fld id="{506F59B8-998C-2141-AD78-B3F9B2F5BA44}" type="slidenum">
              <a:rPr lang="en-US" smtClean="0"/>
              <a:t>45</a:t>
            </a:fld>
            <a:endParaRPr lang="en-US"/>
          </a:p>
        </p:txBody>
      </p:sp>
    </p:spTree>
    <p:extLst>
      <p:ext uri="{BB962C8B-B14F-4D97-AF65-F5344CB8AC3E}">
        <p14:creationId xmlns:p14="http://schemas.microsoft.com/office/powerpoint/2010/main" val="41148745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piece is titled prism. I want you to consider why we treat </a:t>
            </a:r>
            <a:r>
              <a:rPr lang="en-US" err="1"/>
              <a:t>hypnagogia</a:t>
            </a:r>
            <a:r>
              <a:rPr lang="en-US"/>
              <a:t> so differently across cultures. </a:t>
            </a:r>
          </a:p>
        </p:txBody>
      </p:sp>
      <p:sp>
        <p:nvSpPr>
          <p:cNvPr id="4" name="Slide Number Placeholder 3"/>
          <p:cNvSpPr>
            <a:spLocks noGrp="1"/>
          </p:cNvSpPr>
          <p:nvPr>
            <p:ph type="sldNum" sz="quarter" idx="5"/>
          </p:nvPr>
        </p:nvSpPr>
        <p:spPr/>
        <p:txBody>
          <a:bodyPr/>
          <a:lstStyle/>
          <a:p>
            <a:fld id="{506F59B8-998C-2141-AD78-B3F9B2F5BA44}" type="slidenum">
              <a:rPr lang="en-US" smtClean="0"/>
              <a:t>46</a:t>
            </a:fld>
            <a:endParaRPr lang="en-US"/>
          </a:p>
        </p:txBody>
      </p:sp>
    </p:spTree>
    <p:extLst>
      <p:ext uri="{BB962C8B-B14F-4D97-AF65-F5344CB8AC3E}">
        <p14:creationId xmlns:p14="http://schemas.microsoft.com/office/powerpoint/2010/main" val="22483679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6F59B8-998C-2141-AD78-B3F9B2F5BA44}" type="slidenum">
              <a:rPr lang="en-US" smtClean="0"/>
              <a:t>49</a:t>
            </a:fld>
            <a:endParaRPr lang="en-US"/>
          </a:p>
        </p:txBody>
      </p:sp>
    </p:spTree>
    <p:extLst>
      <p:ext uri="{BB962C8B-B14F-4D97-AF65-F5344CB8AC3E}">
        <p14:creationId xmlns:p14="http://schemas.microsoft.com/office/powerpoint/2010/main" val="7809728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6F59B8-998C-2141-AD78-B3F9B2F5BA44}" type="slidenum">
              <a:rPr lang="en-US" smtClean="0"/>
              <a:t>50</a:t>
            </a:fld>
            <a:endParaRPr lang="en-US"/>
          </a:p>
        </p:txBody>
      </p:sp>
    </p:spTree>
    <p:extLst>
      <p:ext uri="{BB962C8B-B14F-4D97-AF65-F5344CB8AC3E}">
        <p14:creationId xmlns:p14="http://schemas.microsoft.com/office/powerpoint/2010/main" val="17574357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6F59B8-998C-2141-AD78-B3F9B2F5BA44}" type="slidenum">
              <a:rPr lang="en-US" smtClean="0"/>
              <a:t>52</a:t>
            </a:fld>
            <a:endParaRPr lang="en-US"/>
          </a:p>
        </p:txBody>
      </p:sp>
    </p:spTree>
    <p:extLst>
      <p:ext uri="{BB962C8B-B14F-4D97-AF65-F5344CB8AC3E}">
        <p14:creationId xmlns:p14="http://schemas.microsoft.com/office/powerpoint/2010/main" val="40410836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more we learn, the less afraid we will be. </a:t>
            </a:r>
          </a:p>
        </p:txBody>
      </p:sp>
      <p:sp>
        <p:nvSpPr>
          <p:cNvPr id="4" name="Slide Number Placeholder 3"/>
          <p:cNvSpPr>
            <a:spLocks noGrp="1"/>
          </p:cNvSpPr>
          <p:nvPr>
            <p:ph type="sldNum" sz="quarter" idx="5"/>
          </p:nvPr>
        </p:nvSpPr>
        <p:spPr/>
        <p:txBody>
          <a:bodyPr/>
          <a:lstStyle/>
          <a:p>
            <a:fld id="{506F59B8-998C-2141-AD78-B3F9B2F5BA44}" type="slidenum">
              <a:rPr lang="en-US" smtClean="0"/>
              <a:t>54</a:t>
            </a:fld>
            <a:endParaRPr lang="en-US"/>
          </a:p>
        </p:txBody>
      </p:sp>
    </p:spTree>
    <p:extLst>
      <p:ext uri="{BB962C8B-B14F-4D97-AF65-F5344CB8AC3E}">
        <p14:creationId xmlns:p14="http://schemas.microsoft.com/office/powerpoint/2010/main" val="15511102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is still not a clear consensus on many aspects of </a:t>
            </a:r>
            <a:r>
              <a:rPr lang="en-US" err="1"/>
              <a:t>hypnagogia</a:t>
            </a:r>
            <a:r>
              <a:rPr lang="en-US"/>
              <a:t>. I had a lot of conflicting reports to sort through to find the majority of what experiences looked like. There needs to be a clearer consensus on what </a:t>
            </a:r>
            <a:r>
              <a:rPr lang="en-US" err="1"/>
              <a:t>hypnagogia</a:t>
            </a:r>
            <a:r>
              <a:rPr lang="en-US"/>
              <a:t> truly is and how it is defined.</a:t>
            </a:r>
          </a:p>
        </p:txBody>
      </p:sp>
      <p:sp>
        <p:nvSpPr>
          <p:cNvPr id="4" name="Slide Number Placeholder 3"/>
          <p:cNvSpPr>
            <a:spLocks noGrp="1"/>
          </p:cNvSpPr>
          <p:nvPr>
            <p:ph type="sldNum" sz="quarter" idx="5"/>
          </p:nvPr>
        </p:nvSpPr>
        <p:spPr/>
        <p:txBody>
          <a:bodyPr/>
          <a:lstStyle/>
          <a:p>
            <a:fld id="{506F59B8-998C-2141-AD78-B3F9B2F5BA44}" type="slidenum">
              <a:rPr lang="en-US" smtClean="0"/>
              <a:t>56</a:t>
            </a:fld>
            <a:endParaRPr lang="en-US"/>
          </a:p>
        </p:txBody>
      </p:sp>
    </p:spTree>
    <p:extLst>
      <p:ext uri="{BB962C8B-B14F-4D97-AF65-F5344CB8AC3E}">
        <p14:creationId xmlns:p14="http://schemas.microsoft.com/office/powerpoint/2010/main" val="35864993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want to leave you with this thought. Who in your life feels alienated? Who in your life experiences illness? Whether </a:t>
            </a:r>
            <a:r>
              <a:rPr lang="en-US" err="1"/>
              <a:t>soeone</a:t>
            </a:r>
            <a:r>
              <a:rPr lang="en-US"/>
              <a:t> experienced </a:t>
            </a:r>
            <a:r>
              <a:rPr lang="en-US" err="1"/>
              <a:t>hypnagogia</a:t>
            </a:r>
            <a:r>
              <a:rPr lang="en-US"/>
              <a:t> or not. Who can you better understand and show curiosity towards? Maybe its your partner or best </a:t>
            </a:r>
            <a:r>
              <a:rPr lang="en-US" err="1"/>
              <a:t>firned</a:t>
            </a:r>
            <a:r>
              <a:rPr lang="en-US"/>
              <a:t>. Maybe it’s yourself. Maybe its your family. How can we better show support? How can we better appreciate the crazy and awesome capability of our own minds? </a:t>
            </a:r>
          </a:p>
          <a:p>
            <a:endParaRPr lang="en-US"/>
          </a:p>
        </p:txBody>
      </p:sp>
      <p:sp>
        <p:nvSpPr>
          <p:cNvPr id="4" name="Slide Number Placeholder 3"/>
          <p:cNvSpPr>
            <a:spLocks noGrp="1"/>
          </p:cNvSpPr>
          <p:nvPr>
            <p:ph type="sldNum" sz="quarter" idx="5"/>
          </p:nvPr>
        </p:nvSpPr>
        <p:spPr/>
        <p:txBody>
          <a:bodyPr/>
          <a:lstStyle/>
          <a:p>
            <a:fld id="{506F59B8-998C-2141-AD78-B3F9B2F5BA44}" type="slidenum">
              <a:rPr lang="en-US" smtClean="0"/>
              <a:t>57</a:t>
            </a:fld>
            <a:endParaRPr lang="en-US"/>
          </a:p>
        </p:txBody>
      </p:sp>
    </p:spTree>
    <p:extLst>
      <p:ext uri="{BB962C8B-B14F-4D97-AF65-F5344CB8AC3E}">
        <p14:creationId xmlns:p14="http://schemas.microsoft.com/office/powerpoint/2010/main" val="1348448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My hallucinations are mainly </a:t>
            </a:r>
            <a:r>
              <a:rPr lang="en-US" err="1"/>
              <a:t>auditordy</a:t>
            </a:r>
            <a:r>
              <a:rPr lang="en-US"/>
              <a:t>, although they can be visual. They are also mainly harmless or meaningless, although. One example that I like to use is the night that I fell asleep to the sound of graham cracker being repeated probably a hundred times in my ears. It was as real as if someone was sitting next to me saying it. Another time was more meaningful. I was stressed, on my way to a therapy session, riding in the passenger seat. I started falling asleep, and I felt that familiar tingling sensation, that whoosh that starts at my feet and comes up through my body, over my head like a wave. I felt as though I was zooming out, entering a third-person perspective. The white noises, the </a:t>
            </a:r>
            <a:r>
              <a:rPr lang="en-US" err="1"/>
              <a:t>clickings</a:t>
            </a:r>
            <a:r>
              <a:rPr lang="en-US"/>
              <a:t>, </a:t>
            </a:r>
            <a:r>
              <a:rPr lang="en-US" err="1"/>
              <a:t>whirrings</a:t>
            </a:r>
            <a:r>
              <a:rPr lang="en-US"/>
              <a:t>, </a:t>
            </a:r>
            <a:r>
              <a:rPr lang="en-US" err="1"/>
              <a:t>buzzings</a:t>
            </a:r>
            <a:r>
              <a:rPr lang="en-US"/>
              <a:t> started, and then all of a sudden a voice rose out of them. It was neither male nor female, but it felt like pure peace and wisdom. It said with complete authority: And when the world ends, love will remain. I’m still not entirely sure of that significance, but I am grateful, because in a way my own mind and beliefs were trying to protect me, comfort me. </a:t>
            </a:r>
          </a:p>
        </p:txBody>
      </p:sp>
      <p:sp>
        <p:nvSpPr>
          <p:cNvPr id="4" name="Slide Number Placeholder 3"/>
          <p:cNvSpPr>
            <a:spLocks noGrp="1"/>
          </p:cNvSpPr>
          <p:nvPr>
            <p:ph type="sldNum" sz="quarter" idx="5"/>
          </p:nvPr>
        </p:nvSpPr>
        <p:spPr/>
        <p:txBody>
          <a:bodyPr/>
          <a:lstStyle/>
          <a:p>
            <a:fld id="{506F59B8-998C-2141-AD78-B3F9B2F5BA44}" type="slidenum">
              <a:rPr lang="en-US" smtClean="0"/>
              <a:t>7</a:t>
            </a:fld>
            <a:endParaRPr lang="en-US"/>
          </a:p>
        </p:txBody>
      </p:sp>
    </p:spTree>
    <p:extLst>
      <p:ext uri="{BB962C8B-B14F-4D97-AF65-F5344CB8AC3E}">
        <p14:creationId xmlns:p14="http://schemas.microsoft.com/office/powerpoint/2010/main" val="27706565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want you to think about what first comes to mind when you hear the words hallucinations and altered consciousness. When we think of hallucinations, we often picture a </a:t>
            </a:r>
            <a:r>
              <a:rPr lang="en-US" err="1"/>
              <a:t>sterotype</a:t>
            </a:r>
            <a:r>
              <a:rPr lang="en-US"/>
              <a:t>. Someone who has taken LSD. Someone in a psychological thriller. Someone we saw for a few brief seconds as we scrolled through the news headlines. We do not often think of ourselves as we fall asleep. But what if I told you that there are hundreds of us that experience hallucinations and have no idea? </a:t>
            </a:r>
          </a:p>
          <a:p>
            <a:r>
              <a:rPr lang="en-US"/>
              <a:t>Those preconceived notions we have about hallucinations is what makes this topic so important? </a:t>
            </a:r>
          </a:p>
        </p:txBody>
      </p:sp>
      <p:sp>
        <p:nvSpPr>
          <p:cNvPr id="4" name="Slide Number Placeholder 3"/>
          <p:cNvSpPr>
            <a:spLocks noGrp="1"/>
          </p:cNvSpPr>
          <p:nvPr>
            <p:ph type="sldNum" sz="quarter" idx="5"/>
          </p:nvPr>
        </p:nvSpPr>
        <p:spPr/>
        <p:txBody>
          <a:bodyPr/>
          <a:lstStyle/>
          <a:p>
            <a:fld id="{506F59B8-998C-2141-AD78-B3F9B2F5BA44}" type="slidenum">
              <a:rPr lang="en-US" smtClean="0"/>
              <a:t>64</a:t>
            </a:fld>
            <a:endParaRPr lang="en-US"/>
          </a:p>
        </p:txBody>
      </p:sp>
    </p:spTree>
    <p:extLst>
      <p:ext uri="{BB962C8B-B14F-4D97-AF65-F5344CB8AC3E}">
        <p14:creationId xmlns:p14="http://schemas.microsoft.com/office/powerpoint/2010/main" val="3782653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now that you’ve been introduced to the topic, I want us to learn a bit more about what they really mean. If altered states aren’t just what happens when we take psychedelics, what are they? </a:t>
            </a:r>
          </a:p>
        </p:txBody>
      </p:sp>
      <p:sp>
        <p:nvSpPr>
          <p:cNvPr id="4" name="Slide Number Placeholder 3"/>
          <p:cNvSpPr>
            <a:spLocks noGrp="1"/>
          </p:cNvSpPr>
          <p:nvPr>
            <p:ph type="sldNum" sz="quarter" idx="5"/>
          </p:nvPr>
        </p:nvSpPr>
        <p:spPr/>
        <p:txBody>
          <a:bodyPr/>
          <a:lstStyle/>
          <a:p>
            <a:fld id="{506F59B8-998C-2141-AD78-B3F9B2F5BA44}" type="slidenum">
              <a:rPr lang="en-US" smtClean="0"/>
              <a:t>8</a:t>
            </a:fld>
            <a:endParaRPr lang="en-US"/>
          </a:p>
        </p:txBody>
      </p:sp>
    </p:spTree>
    <p:extLst>
      <p:ext uri="{BB962C8B-B14F-4D97-AF65-F5344CB8AC3E}">
        <p14:creationId xmlns:p14="http://schemas.microsoft.com/office/powerpoint/2010/main" val="2166297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want you to close your eyes as I read this quote by researcher </a:t>
            </a:r>
            <a:r>
              <a:rPr lang="en-US" err="1"/>
              <a:t>Schwenger</a:t>
            </a:r>
            <a:r>
              <a:rPr lang="en-US"/>
              <a:t>. </a:t>
            </a:r>
          </a:p>
        </p:txBody>
      </p:sp>
      <p:sp>
        <p:nvSpPr>
          <p:cNvPr id="4" name="Slide Number Placeholder 3"/>
          <p:cNvSpPr>
            <a:spLocks noGrp="1"/>
          </p:cNvSpPr>
          <p:nvPr>
            <p:ph type="sldNum" sz="quarter" idx="5"/>
          </p:nvPr>
        </p:nvSpPr>
        <p:spPr/>
        <p:txBody>
          <a:bodyPr/>
          <a:lstStyle/>
          <a:p>
            <a:fld id="{506F59B8-998C-2141-AD78-B3F9B2F5BA44}" type="slidenum">
              <a:rPr lang="en-US" smtClean="0"/>
              <a:t>9</a:t>
            </a:fld>
            <a:endParaRPr lang="en-US"/>
          </a:p>
        </p:txBody>
      </p:sp>
    </p:spTree>
    <p:extLst>
      <p:ext uri="{BB962C8B-B14F-4D97-AF65-F5344CB8AC3E}">
        <p14:creationId xmlns:p14="http://schemas.microsoft.com/office/powerpoint/2010/main" val="3192218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Experiences so vivid that they seem indistinguishable from reality. And then you open your eyes, and you are lying in bed. Or maybe all of this sounds wildly new to you, and you can’t even remember what your dreams were about or if you dream. That’s ok too. </a:t>
            </a:r>
          </a:p>
        </p:txBody>
      </p:sp>
      <p:sp>
        <p:nvSpPr>
          <p:cNvPr id="4" name="Slide Number Placeholder 3"/>
          <p:cNvSpPr>
            <a:spLocks noGrp="1"/>
          </p:cNvSpPr>
          <p:nvPr>
            <p:ph type="sldNum" sz="quarter" idx="5"/>
          </p:nvPr>
        </p:nvSpPr>
        <p:spPr/>
        <p:txBody>
          <a:bodyPr/>
          <a:lstStyle/>
          <a:p>
            <a:fld id="{506F59B8-998C-2141-AD78-B3F9B2F5BA44}" type="slidenum">
              <a:rPr lang="en-US" smtClean="0"/>
              <a:t>10</a:t>
            </a:fld>
            <a:endParaRPr lang="en-US"/>
          </a:p>
        </p:txBody>
      </p:sp>
    </p:spTree>
    <p:extLst>
      <p:ext uri="{BB962C8B-B14F-4D97-AF65-F5344CB8AC3E}">
        <p14:creationId xmlns:p14="http://schemas.microsoft.com/office/powerpoint/2010/main" val="935188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real terms, altered states of consciousness are states in which our perception is. . .well, altered. We are not at our normal levels of wakefulness. </a:t>
            </a:r>
          </a:p>
        </p:txBody>
      </p:sp>
      <p:sp>
        <p:nvSpPr>
          <p:cNvPr id="4" name="Slide Number Placeholder 3"/>
          <p:cNvSpPr>
            <a:spLocks noGrp="1"/>
          </p:cNvSpPr>
          <p:nvPr>
            <p:ph type="sldNum" sz="quarter" idx="5"/>
          </p:nvPr>
        </p:nvSpPr>
        <p:spPr/>
        <p:txBody>
          <a:bodyPr/>
          <a:lstStyle/>
          <a:p>
            <a:fld id="{506F59B8-998C-2141-AD78-B3F9B2F5BA44}" type="slidenum">
              <a:rPr lang="en-US" smtClean="0"/>
              <a:t>11</a:t>
            </a:fld>
            <a:endParaRPr lang="en-US"/>
          </a:p>
        </p:txBody>
      </p:sp>
    </p:spTree>
    <p:extLst>
      <p:ext uri="{BB962C8B-B14F-4D97-AF65-F5344CB8AC3E}">
        <p14:creationId xmlns:p14="http://schemas.microsoft.com/office/powerpoint/2010/main" val="4246187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993087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598323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500551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1618577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9376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652731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smtClean="0"/>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a:p>
        </p:txBody>
      </p:sp>
    </p:spTree>
    <p:extLst>
      <p:ext uri="{BB962C8B-B14F-4D97-AF65-F5344CB8AC3E}">
        <p14:creationId xmlns:p14="http://schemas.microsoft.com/office/powerpoint/2010/main" val="2598577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200305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843115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556108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12588-04B1-427B-82EE-E8DB90309F08}" type="datetimeFigureOut">
              <a:rPr lang="en-US" smtClean="0"/>
              <a:t>10/26/2021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a:p>
        </p:txBody>
      </p:sp>
    </p:spTree>
    <p:extLst>
      <p:ext uri="{BB962C8B-B14F-4D97-AF65-F5344CB8AC3E}">
        <p14:creationId xmlns:p14="http://schemas.microsoft.com/office/powerpoint/2010/main" val="58602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pPr/>
              <a:t>10/26/2021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543484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pPr/>
              <a:t>10/26/2021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232076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902815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10/26/2021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a:p>
        </p:txBody>
      </p:sp>
    </p:spTree>
    <p:extLst>
      <p:ext uri="{BB962C8B-B14F-4D97-AF65-F5344CB8AC3E}">
        <p14:creationId xmlns:p14="http://schemas.microsoft.com/office/powerpoint/2010/main" val="3300412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031308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10/26/2021</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19577574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9.xml"/><Relationship Id="rId1" Type="http://schemas.openxmlformats.org/officeDocument/2006/relationships/video" Target="https://www.youtube.com/embed/NfPNefYvkwk" TargetMode="External"/><Relationship Id="rId4" Type="http://schemas.openxmlformats.org/officeDocument/2006/relationships/image" Target="../media/image7.jpeg"/></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www.flickr.com/photos/3059349393/4089727874/"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geddiz.deviantart.com/art/Portrait-Study-Salvador-Dali-350248835"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doi.org/10.1093/brain/awh585"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doi.org/10.1093/schbul/sbu012" TargetMode="External"/><Relationship Id="rId2" Type="http://schemas.openxmlformats.org/officeDocument/2006/relationships/hyperlink" Target="https://www.youtube.com/watch?app=desktop&amp;v=NfPNefYvkwk&amp;t" TargetMode="External"/><Relationship Id="rId1" Type="http://schemas.openxmlformats.org/officeDocument/2006/relationships/slideLayout" Target="../slideLayouts/slideLayout2.xml"/><Relationship Id="rId4" Type="http://schemas.openxmlformats.org/officeDocument/2006/relationships/hyperlink" Target="https://www.nia.nih.gov/health/what-lewy-body-dementia-causes-symptoms-and-treatments"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doi.org/10.1192/bjp.169.4.459" TargetMode="External"/><Relationship Id="rId2" Type="http://schemas.openxmlformats.org/officeDocument/2006/relationships/hyperlink" Target="http://dx.doi.org/10.24972/" TargetMode="External"/><Relationship Id="rId1" Type="http://schemas.openxmlformats.org/officeDocument/2006/relationships/slideLayout" Target="../slideLayouts/slideLayout2.xml"/><Relationship Id="rId6" Type="http://schemas.openxmlformats.org/officeDocument/2006/relationships/hyperlink" Target="https://www.academia.edu/20409678/Writing_Hypnagogia" TargetMode="External"/><Relationship Id="rId5" Type="http://schemas.openxmlformats.org/officeDocument/2006/relationships/hyperlink" Target="https://storymaps.arcgis.com/stories/bfe1d87554f44a9fbbbfaa98507c8971" TargetMode="External"/><Relationship Id="rId4" Type="http://schemas.openxmlformats.org/officeDocument/2006/relationships/hyperlink" Target="https://www.eapoe.org/works/pollin/brp20405.htm#m150"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www.healthline.com/health/hypnagogia#effects" TargetMode="External"/><Relationship Id="rId2" Type="http://schemas.openxmlformats.org/officeDocument/2006/relationships/hyperlink" Target="https://doi.org/10.1093/schbul/sbw076"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6" name="Group 145">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47" name="Straight Connector 146">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8" name="Straight Connector 147">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9"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0"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1" name="Isosceles Triangle 150">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2"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3"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4"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5" name="Isosceles Triangle 154">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6" name="Isosceles Triangle 155">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6" name="Picture 6">
            <a:extLst>
              <a:ext uri="{FF2B5EF4-FFF2-40B4-BE49-F238E27FC236}">
                <a16:creationId xmlns:a16="http://schemas.microsoft.com/office/drawing/2014/main" id="{3C0BB135-F880-1A47-901C-D78F08089D1E}"/>
              </a:ext>
            </a:extLst>
          </p:cNvPr>
          <p:cNvPicPr>
            <a:picLocks noChangeAspect="1"/>
          </p:cNvPicPr>
          <p:nvPr/>
        </p:nvPicPr>
        <p:blipFill rotWithShape="1">
          <a:blip r:embed="rId3"/>
          <a:srcRect l="3179" t="14401" r="4581"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Title 1">
            <a:extLst>
              <a:ext uri="{FF2B5EF4-FFF2-40B4-BE49-F238E27FC236}">
                <a16:creationId xmlns:a16="http://schemas.microsoft.com/office/drawing/2014/main" id="{D452538E-3BDB-D54C-BF0D-561AA4B9F3F5}"/>
              </a:ext>
            </a:extLst>
          </p:cNvPr>
          <p:cNvSpPr>
            <a:spLocks noGrp="1"/>
          </p:cNvSpPr>
          <p:nvPr>
            <p:ph type="title"/>
          </p:nvPr>
        </p:nvSpPr>
        <p:spPr>
          <a:xfrm>
            <a:off x="5380563" y="1678665"/>
            <a:ext cx="3887839" cy="2372168"/>
          </a:xfrm>
        </p:spPr>
        <p:txBody>
          <a:bodyPr vert="horz" lIns="91440" tIns="45720" rIns="91440" bIns="45720" rtlCol="0" anchor="b">
            <a:normAutofit/>
          </a:bodyPr>
          <a:lstStyle/>
          <a:p>
            <a:pPr algn="r"/>
            <a:r>
              <a:rPr lang="en-US" sz="5400"/>
              <a:t>Welcome </a:t>
            </a:r>
          </a:p>
        </p:txBody>
      </p:sp>
    </p:spTree>
    <p:extLst>
      <p:ext uri="{BB962C8B-B14F-4D97-AF65-F5344CB8AC3E}">
        <p14:creationId xmlns:p14="http://schemas.microsoft.com/office/powerpoint/2010/main" val="1006840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96C60-9F1B-DA49-A45B-1E4A77F9A743}"/>
              </a:ext>
            </a:extLst>
          </p:cNvPr>
          <p:cNvSpPr>
            <a:spLocks noGrp="1"/>
          </p:cNvSpPr>
          <p:nvPr>
            <p:ph type="title"/>
          </p:nvPr>
        </p:nvSpPr>
        <p:spPr>
          <a:xfrm>
            <a:off x="677334" y="401782"/>
            <a:ext cx="8596668" cy="1320800"/>
          </a:xfrm>
        </p:spPr>
        <p:txBody>
          <a:bodyPr/>
          <a:lstStyle/>
          <a:p>
            <a:br>
              <a:rPr lang="en-US"/>
            </a:br>
            <a:r>
              <a:rPr lang="en-US"/>
              <a:t>What Is Hypnagogia? </a:t>
            </a:r>
          </a:p>
        </p:txBody>
      </p:sp>
      <p:sp>
        <p:nvSpPr>
          <p:cNvPr id="3" name="Content Placeholder 2">
            <a:extLst>
              <a:ext uri="{FF2B5EF4-FFF2-40B4-BE49-F238E27FC236}">
                <a16:creationId xmlns:a16="http://schemas.microsoft.com/office/drawing/2014/main" id="{2F273E8D-4562-8A4A-98CA-2808C2EBF015}"/>
              </a:ext>
            </a:extLst>
          </p:cNvPr>
          <p:cNvSpPr>
            <a:spLocks noGrp="1"/>
          </p:cNvSpPr>
          <p:nvPr>
            <p:ph idx="1"/>
          </p:nvPr>
        </p:nvSpPr>
        <p:spPr>
          <a:xfrm>
            <a:off x="677334" y="1685410"/>
            <a:ext cx="8596668" cy="3164956"/>
          </a:xfrm>
          <a:ln>
            <a:noFill/>
          </a:ln>
        </p:spPr>
        <p:txBody>
          <a:bodyPr vert="horz" lIns="91440" tIns="45720" rIns="91440" bIns="45720" rtlCol="0" anchor="t">
            <a:noAutofit/>
          </a:bodyPr>
          <a:lstStyle/>
          <a:p>
            <a:pPr marL="0" indent="0">
              <a:spcAft>
                <a:spcPts val="1000"/>
              </a:spcAft>
              <a:buNone/>
            </a:pPr>
            <a:r>
              <a:rPr lang="en-US" sz="2900"/>
              <a:t>Have you ever... </a:t>
            </a:r>
          </a:p>
          <a:p>
            <a:pPr lvl="1">
              <a:buFont typeface="Arial" panose="020B0604020202020204" pitchFamily="34" charset="0"/>
              <a:buChar char="•"/>
            </a:pPr>
            <a:r>
              <a:rPr lang="en-US" sz="2800"/>
              <a:t>Heard voices as you fell asleep?</a:t>
            </a:r>
          </a:p>
          <a:p>
            <a:pPr lvl="1">
              <a:buFont typeface="Arial" panose="020B0604020202020204" pitchFamily="34" charset="0"/>
              <a:buChar char="•"/>
            </a:pPr>
            <a:r>
              <a:rPr lang="en-US" sz="2800"/>
              <a:t>Felt paralyzed as you woke?</a:t>
            </a:r>
          </a:p>
          <a:p>
            <a:pPr lvl="1">
              <a:buFont typeface="Arial" panose="020B0604020202020204" pitchFamily="34" charset="0"/>
              <a:buChar char="•"/>
            </a:pPr>
            <a:r>
              <a:rPr lang="en-US" sz="2800"/>
              <a:t>Experienced incredibly vivid hallucinations while waking or falling asleep? </a:t>
            </a:r>
          </a:p>
        </p:txBody>
      </p:sp>
    </p:spTree>
    <p:extLst>
      <p:ext uri="{BB962C8B-B14F-4D97-AF65-F5344CB8AC3E}">
        <p14:creationId xmlns:p14="http://schemas.microsoft.com/office/powerpoint/2010/main" val="14221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1B05A-7D12-0A4F-AC2F-9E05DCD149A6}"/>
              </a:ext>
            </a:extLst>
          </p:cNvPr>
          <p:cNvSpPr>
            <a:spLocks noGrp="1"/>
          </p:cNvSpPr>
          <p:nvPr>
            <p:ph type="title"/>
          </p:nvPr>
        </p:nvSpPr>
        <p:spPr>
          <a:xfrm>
            <a:off x="677334" y="401782"/>
            <a:ext cx="9436921" cy="1420734"/>
          </a:xfrm>
        </p:spPr>
        <p:txBody>
          <a:bodyPr/>
          <a:lstStyle/>
          <a:p>
            <a:br>
              <a:rPr lang="en-US"/>
            </a:br>
            <a:r>
              <a:rPr lang="en-US"/>
              <a:t>What Are Altered States of Consciousness? </a:t>
            </a:r>
          </a:p>
        </p:txBody>
      </p:sp>
      <p:sp>
        <p:nvSpPr>
          <p:cNvPr id="3" name="Content Placeholder 2">
            <a:extLst>
              <a:ext uri="{FF2B5EF4-FFF2-40B4-BE49-F238E27FC236}">
                <a16:creationId xmlns:a16="http://schemas.microsoft.com/office/drawing/2014/main" id="{6992F969-99F3-B14E-BA80-507108F78080}"/>
              </a:ext>
            </a:extLst>
          </p:cNvPr>
          <p:cNvSpPr>
            <a:spLocks noGrp="1"/>
          </p:cNvSpPr>
          <p:nvPr>
            <p:ph idx="1"/>
          </p:nvPr>
        </p:nvSpPr>
        <p:spPr>
          <a:xfrm>
            <a:off x="677334" y="1657664"/>
            <a:ext cx="8596668" cy="4723059"/>
          </a:xfrm>
        </p:spPr>
        <p:txBody>
          <a:bodyPr vert="horz" lIns="91440" tIns="45720" rIns="91440" bIns="45720" rtlCol="0" anchor="t">
            <a:noAutofit/>
          </a:bodyPr>
          <a:lstStyle/>
          <a:p>
            <a:pPr marL="0" indent="0">
              <a:spcBef>
                <a:spcPts val="0"/>
              </a:spcBef>
              <a:spcAft>
                <a:spcPts val="1200"/>
              </a:spcAft>
              <a:buNone/>
            </a:pPr>
            <a:r>
              <a:rPr lang="en-US" sz="2800"/>
              <a:t>An altered state of consciousness is defined by the American Psychological Association as “a state of psychological functioning...characterized by altered levels of...orientation to time and place, wakefulness....”  </a:t>
            </a:r>
          </a:p>
          <a:p>
            <a:pPr marL="0" indent="0">
              <a:buNone/>
            </a:pPr>
            <a:r>
              <a:rPr lang="en-US" sz="2800"/>
              <a:t>Altered states of consciousness include</a:t>
            </a:r>
            <a:endParaRPr lang="en-US" sz="2800">
              <a:solidFill>
                <a:srgbClr val="C00000"/>
              </a:solidFill>
            </a:endParaRPr>
          </a:p>
          <a:p>
            <a:pPr>
              <a:buFont typeface="Arial" charset="2"/>
              <a:buChar char="•"/>
            </a:pPr>
            <a:r>
              <a:rPr lang="en-US" sz="2500" err="1"/>
              <a:t>Hypnagogia</a:t>
            </a:r>
            <a:r>
              <a:rPr lang="en-US" sz="2500"/>
              <a:t> and </a:t>
            </a:r>
            <a:r>
              <a:rPr lang="en-US" sz="2500" err="1"/>
              <a:t>hypnopompia</a:t>
            </a:r>
            <a:endParaRPr lang="en-US" sz="2500"/>
          </a:p>
          <a:p>
            <a:pPr>
              <a:buFont typeface="Arial" charset="2"/>
              <a:buChar char="•"/>
            </a:pPr>
            <a:r>
              <a:rPr lang="en-US" sz="2500"/>
              <a:t>Hypnosis, deep meditation, sleep, and dreams</a:t>
            </a:r>
          </a:p>
          <a:p>
            <a:pPr>
              <a:buFont typeface="Arial" charset="2"/>
              <a:buChar char="•"/>
            </a:pPr>
            <a:r>
              <a:rPr lang="en-US" sz="2500"/>
              <a:t>Drug or disease-related hallucinations </a:t>
            </a:r>
          </a:p>
        </p:txBody>
      </p:sp>
    </p:spTree>
    <p:extLst>
      <p:ext uri="{BB962C8B-B14F-4D97-AF65-F5344CB8AC3E}">
        <p14:creationId xmlns:p14="http://schemas.microsoft.com/office/powerpoint/2010/main" val="3203628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4" name="Straight Connector 43">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6"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Isosceles Triangle 47">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Isosceles Triangle 51">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Isosceles Triangle 52">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55" name="Rectangle 54">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8" name="Straight Connector 57">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9"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Isosceles Triangle 60">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62"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3"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4"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5" name="Isosceles Triangle 64">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6" name="Isosceles Triangle 65">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68" name="Rectangle 67">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descr="Diagram. Two arrows are drawn pointing back and forth between &quot;awake&quot; and &quot;asleep.&quot; Hypnagogia and hypnopompia are marked on the middle of the lines. ">
            <a:extLst>
              <a:ext uri="{FF2B5EF4-FFF2-40B4-BE49-F238E27FC236}">
                <a16:creationId xmlns:a16="http://schemas.microsoft.com/office/drawing/2014/main" id="{259D2FC3-A175-E245-9814-4D38485E7512}"/>
              </a:ext>
            </a:extLst>
          </p:cNvPr>
          <p:cNvPicPr>
            <a:picLocks noGrp="1" noChangeAspect="1"/>
          </p:cNvPicPr>
          <p:nvPr>
            <p:ph type="pic" idx="1"/>
          </p:nvPr>
        </p:nvPicPr>
        <p:blipFill rotWithShape="1">
          <a:blip r:embed="rId3"/>
          <a:srcRect l="6057" r="1574" b="-2"/>
          <a:stretch/>
        </p:blipFill>
        <p:spPr>
          <a:xfrm>
            <a:off x="1269655" y="552980"/>
            <a:ext cx="10157213" cy="5715000"/>
          </a:xfrm>
          <a:prstGeom prst="rect">
            <a:avLst/>
          </a:prstGeom>
        </p:spPr>
      </p:pic>
    </p:spTree>
    <p:extLst>
      <p:ext uri="{BB962C8B-B14F-4D97-AF65-F5344CB8AC3E}">
        <p14:creationId xmlns:p14="http://schemas.microsoft.com/office/powerpoint/2010/main" val="4145800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D2906-35A2-6D4E-81DA-1452CF2009EB}"/>
              </a:ext>
            </a:extLst>
          </p:cNvPr>
          <p:cNvSpPr>
            <a:spLocks noGrp="1"/>
          </p:cNvSpPr>
          <p:nvPr>
            <p:ph type="title"/>
          </p:nvPr>
        </p:nvSpPr>
        <p:spPr>
          <a:xfrm>
            <a:off x="677334" y="1094509"/>
            <a:ext cx="9243213" cy="1320800"/>
          </a:xfrm>
        </p:spPr>
        <p:txBody>
          <a:bodyPr>
            <a:normAutofit/>
          </a:bodyPr>
          <a:lstStyle/>
          <a:p>
            <a:r>
              <a:rPr lang="en-US" dirty="0"/>
              <a:t>Viewing Consciousness Through a Different Lens: From Disorder to Discovery</a:t>
            </a:r>
          </a:p>
        </p:txBody>
      </p:sp>
      <p:sp>
        <p:nvSpPr>
          <p:cNvPr id="3" name="Content Placeholder 2">
            <a:extLst>
              <a:ext uri="{FF2B5EF4-FFF2-40B4-BE49-F238E27FC236}">
                <a16:creationId xmlns:a16="http://schemas.microsoft.com/office/drawing/2014/main" id="{8459341E-BFB0-E047-8AC1-C52A9F707F5D}"/>
              </a:ext>
            </a:extLst>
          </p:cNvPr>
          <p:cNvSpPr>
            <a:spLocks noGrp="1"/>
          </p:cNvSpPr>
          <p:nvPr>
            <p:ph idx="1"/>
          </p:nvPr>
        </p:nvSpPr>
        <p:spPr>
          <a:xfrm>
            <a:off x="677334" y="2356862"/>
            <a:ext cx="8596668" cy="3880773"/>
          </a:xfrm>
        </p:spPr>
        <p:txBody>
          <a:bodyPr vert="horz" lIns="91440" tIns="45720" rIns="91440" bIns="45720" rtlCol="0" anchor="t">
            <a:normAutofit/>
          </a:bodyPr>
          <a:lstStyle/>
          <a:p>
            <a:pPr marL="0" indent="0">
              <a:spcAft>
                <a:spcPts val="1000"/>
              </a:spcAft>
              <a:buNone/>
            </a:pPr>
            <a:r>
              <a:rPr lang="en-US" sz="2900" dirty="0"/>
              <a:t>We will be viewing altered states of consciousness through two models. </a:t>
            </a:r>
          </a:p>
          <a:p>
            <a:pPr>
              <a:buFont typeface="Arial" panose="020B0604020202020204" pitchFamily="34" charset="0"/>
              <a:buChar char="•"/>
            </a:pPr>
            <a:r>
              <a:rPr lang="en-US" sz="2800" dirty="0"/>
              <a:t>One is a model of </a:t>
            </a:r>
            <a:r>
              <a:rPr lang="en-US" sz="2800" dirty="0">
                <a:solidFill>
                  <a:schemeClr val="accent1"/>
                </a:solidFill>
              </a:rPr>
              <a:t>disorder</a:t>
            </a:r>
            <a:r>
              <a:rPr lang="en-US" sz="2800" dirty="0"/>
              <a:t>, </a:t>
            </a:r>
            <a:r>
              <a:rPr lang="en-US" sz="2800" dirty="0">
                <a:ea typeface="+mn-lt"/>
                <a:cs typeface="+mn-lt"/>
              </a:rPr>
              <a:t>which</a:t>
            </a:r>
            <a:r>
              <a:rPr lang="en-US" sz="2800" dirty="0"/>
              <a:t> considers </a:t>
            </a:r>
          </a:p>
          <a:p>
            <a:pPr lvl="2">
              <a:buFont typeface="Arial" panose="020B0604020202020204" pitchFamily="34" charset="0"/>
              <a:buChar char="•"/>
            </a:pPr>
            <a:r>
              <a:rPr lang="en-US" sz="2500" dirty="0"/>
              <a:t>Medical definitions  </a:t>
            </a:r>
          </a:p>
          <a:p>
            <a:pPr lvl="2">
              <a:buFont typeface="Arial" panose="020B0604020202020204" pitchFamily="34" charset="0"/>
              <a:buChar char="•"/>
            </a:pPr>
            <a:r>
              <a:rPr lang="en-US" sz="2500" dirty="0"/>
              <a:t>Associated disorders </a:t>
            </a:r>
          </a:p>
          <a:p>
            <a:pPr lvl="2">
              <a:buFont typeface="Arial" panose="020B0604020202020204" pitchFamily="34" charset="0"/>
              <a:buChar char="•"/>
            </a:pPr>
            <a:r>
              <a:rPr lang="en-US" sz="2500" dirty="0"/>
              <a:t>When these states become harmful </a:t>
            </a:r>
          </a:p>
          <a:p>
            <a:endParaRPr lang="en-US"/>
          </a:p>
        </p:txBody>
      </p:sp>
    </p:spTree>
    <p:extLst>
      <p:ext uri="{BB962C8B-B14F-4D97-AF65-F5344CB8AC3E}">
        <p14:creationId xmlns:p14="http://schemas.microsoft.com/office/powerpoint/2010/main" val="2604380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3A2B3-7C69-6447-9C1E-F9499BC5B27B}"/>
              </a:ext>
            </a:extLst>
          </p:cNvPr>
          <p:cNvSpPr>
            <a:spLocks noGrp="1"/>
          </p:cNvSpPr>
          <p:nvPr>
            <p:ph type="title"/>
          </p:nvPr>
        </p:nvSpPr>
        <p:spPr>
          <a:xfrm>
            <a:off x="677334" y="1094509"/>
            <a:ext cx="9347122" cy="1320800"/>
          </a:xfrm>
        </p:spPr>
        <p:txBody>
          <a:bodyPr>
            <a:normAutofit/>
          </a:bodyPr>
          <a:lstStyle/>
          <a:p>
            <a:r>
              <a:rPr lang="en-US" dirty="0"/>
              <a:t>Viewing Consciousness Through a Different Lens: From Disorder to Discovery</a:t>
            </a:r>
          </a:p>
        </p:txBody>
      </p:sp>
      <p:sp>
        <p:nvSpPr>
          <p:cNvPr id="3" name="Content Placeholder 2">
            <a:extLst>
              <a:ext uri="{FF2B5EF4-FFF2-40B4-BE49-F238E27FC236}">
                <a16:creationId xmlns:a16="http://schemas.microsoft.com/office/drawing/2014/main" id="{ECAC85C7-267D-DC43-955D-C654D3126937}"/>
              </a:ext>
            </a:extLst>
          </p:cNvPr>
          <p:cNvSpPr>
            <a:spLocks noGrp="1"/>
          </p:cNvSpPr>
          <p:nvPr>
            <p:ph idx="1"/>
          </p:nvPr>
        </p:nvSpPr>
        <p:spPr>
          <a:xfrm>
            <a:off x="677334" y="2368407"/>
            <a:ext cx="8596668" cy="3880773"/>
          </a:xfrm>
        </p:spPr>
        <p:txBody>
          <a:bodyPr vert="horz" lIns="91440" tIns="45720" rIns="91440" bIns="45720" rtlCol="0" anchor="t">
            <a:normAutofit/>
          </a:bodyPr>
          <a:lstStyle/>
          <a:p>
            <a:pPr>
              <a:buFont typeface="Arial" panose="020B0604020202020204" pitchFamily="34" charset="0"/>
              <a:buChar char="•"/>
            </a:pPr>
            <a:r>
              <a:rPr lang="en-US" sz="2800" dirty="0"/>
              <a:t>The other model, a model of </a:t>
            </a:r>
            <a:r>
              <a:rPr lang="en-US" sz="2800" dirty="0">
                <a:solidFill>
                  <a:srgbClr val="054870"/>
                </a:solidFill>
              </a:rPr>
              <a:t>discovery</a:t>
            </a:r>
            <a:r>
              <a:rPr lang="en-US" sz="2800" dirty="0"/>
              <a:t> rather than disorder, allows us to explore</a:t>
            </a:r>
          </a:p>
          <a:p>
            <a:pPr lvl="2">
              <a:buFont typeface="Arial" panose="020B0604020202020204" pitchFamily="34" charset="0"/>
              <a:buChar char="•"/>
            </a:pPr>
            <a:r>
              <a:rPr lang="en-US" sz="2500" dirty="0"/>
              <a:t>Cultural meanings of altered states </a:t>
            </a:r>
          </a:p>
          <a:p>
            <a:pPr lvl="2">
              <a:buFont typeface="Arial" panose="020B0604020202020204" pitchFamily="34" charset="0"/>
              <a:buChar char="•"/>
            </a:pPr>
            <a:r>
              <a:rPr lang="en-US" sz="2500" dirty="0"/>
              <a:t>Creative and inspirational uses </a:t>
            </a:r>
          </a:p>
          <a:p>
            <a:pPr lvl="2">
              <a:buFont typeface="Arial" panose="020B0604020202020204" pitchFamily="34" charset="0"/>
              <a:buChar char="•"/>
            </a:pPr>
            <a:r>
              <a:rPr lang="en-US" sz="2500" dirty="0"/>
              <a:t>Religious or spiritual importance </a:t>
            </a:r>
          </a:p>
        </p:txBody>
      </p:sp>
    </p:spTree>
    <p:extLst>
      <p:ext uri="{BB962C8B-B14F-4D97-AF65-F5344CB8AC3E}">
        <p14:creationId xmlns:p14="http://schemas.microsoft.com/office/powerpoint/2010/main" val="49163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7" name="Group 4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1" name="Straight Connector 5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Isosceles Triangle 5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9" name="Isosceles Triangle 5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Isosceles Triangle 5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78" name="Rectangle 6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6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65" name="Straight Connector 6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6"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8" name="Isosceles Triangle 6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6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 name="Isosceles Triangle 7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3" name="Isosceles Triangle 7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80" name="Rectangle 7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Groups of fuzzy circles become smaller and fade into the baackground.">
            <a:extLst>
              <a:ext uri="{FF2B5EF4-FFF2-40B4-BE49-F238E27FC236}">
                <a16:creationId xmlns:a16="http://schemas.microsoft.com/office/drawing/2014/main" id="{BD3EBEA3-B4F0-3F4C-BE0E-FBAE6E11C518}"/>
              </a:ext>
            </a:extLst>
          </p:cNvPr>
          <p:cNvPicPr>
            <a:picLocks noGrp="1" noChangeAspect="1"/>
          </p:cNvPicPr>
          <p:nvPr>
            <p:ph type="pic" idx="1"/>
          </p:nvPr>
        </p:nvPicPr>
        <p:blipFill rotWithShape="1">
          <a:blip r:embed="rId3"/>
          <a:srcRect t="19250" b="19250"/>
          <a:stretch/>
        </p:blipFill>
        <p:spPr>
          <a:xfrm>
            <a:off x="1126309" y="1128330"/>
            <a:ext cx="9941259" cy="4447840"/>
          </a:xfrm>
          <a:prstGeom prst="rect">
            <a:avLst/>
          </a:prstGeom>
        </p:spPr>
      </p:pic>
      <p:sp>
        <p:nvSpPr>
          <p:cNvPr id="9" name="Rectangle 8">
            <a:extLst>
              <a:ext uri="{FF2B5EF4-FFF2-40B4-BE49-F238E27FC236}">
                <a16:creationId xmlns:a16="http://schemas.microsoft.com/office/drawing/2014/main" id="{47A995F0-229B-124C-A1FD-E00A84A3C45D}"/>
              </a:ext>
            </a:extLst>
          </p:cNvPr>
          <p:cNvSpPr/>
          <p:nvPr/>
        </p:nvSpPr>
        <p:spPr>
          <a:xfrm>
            <a:off x="1129464" y="5624699"/>
            <a:ext cx="9944864" cy="523220"/>
          </a:xfrm>
          <a:prstGeom prst="rect">
            <a:avLst/>
          </a:prstGeom>
        </p:spPr>
        <p:txBody>
          <a:bodyPr wrap="square" lIns="91440" tIns="45720" rIns="91440" bIns="45720" anchor="t">
            <a:spAutoFit/>
          </a:bodyPr>
          <a:lstStyle/>
          <a:p>
            <a:pPr algn="ctr"/>
            <a:r>
              <a:rPr lang="en-US" sz="2800" i="1">
                <a:solidFill>
                  <a:schemeClr val="accent1"/>
                </a:solidFill>
                <a:latin typeface="+mj-lt"/>
              </a:rPr>
              <a:t>"Illumination"</a:t>
            </a:r>
            <a:endParaRPr lang="en-US" sz="2800">
              <a:solidFill>
                <a:schemeClr val="accent1"/>
              </a:solidFill>
            </a:endParaRPr>
          </a:p>
        </p:txBody>
      </p:sp>
    </p:spTree>
    <p:extLst>
      <p:ext uri="{BB962C8B-B14F-4D97-AF65-F5344CB8AC3E}">
        <p14:creationId xmlns:p14="http://schemas.microsoft.com/office/powerpoint/2010/main" val="2874867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0" name="Rectangle 19">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5245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1267"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7"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271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9">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2712"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6"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7"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Shape 35">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45763C-458F-8546-B173-232A77B3B4B3}"/>
              </a:ext>
            </a:extLst>
          </p:cNvPr>
          <p:cNvSpPr>
            <a:spLocks noGrp="1"/>
          </p:cNvSpPr>
          <p:nvPr>
            <p:ph type="title"/>
          </p:nvPr>
        </p:nvSpPr>
        <p:spPr>
          <a:xfrm>
            <a:off x="1554120" y="1020871"/>
            <a:ext cx="6960759" cy="2849671"/>
          </a:xfrm>
        </p:spPr>
        <p:txBody>
          <a:bodyPr vert="horz" lIns="91440" tIns="45720" rIns="91440" bIns="45720" rtlCol="0" anchor="b">
            <a:normAutofit/>
          </a:bodyPr>
          <a:lstStyle/>
          <a:p>
            <a:r>
              <a:rPr lang="en-US" sz="6600">
                <a:solidFill>
                  <a:srgbClr val="FFFFFF"/>
                </a:solidFill>
              </a:rPr>
              <a:t>Lens of Disorder</a:t>
            </a:r>
          </a:p>
        </p:txBody>
      </p:sp>
      <p:sp>
        <p:nvSpPr>
          <p:cNvPr id="3" name="Content Placeholder 2">
            <a:extLst>
              <a:ext uri="{FF2B5EF4-FFF2-40B4-BE49-F238E27FC236}">
                <a16:creationId xmlns:a16="http://schemas.microsoft.com/office/drawing/2014/main" id="{B49525EF-0C23-934A-A5B2-4DB3EE63EACD}"/>
              </a:ext>
            </a:extLst>
          </p:cNvPr>
          <p:cNvSpPr>
            <a:spLocks noGrp="1"/>
          </p:cNvSpPr>
          <p:nvPr>
            <p:ph type="body" idx="1"/>
          </p:nvPr>
        </p:nvSpPr>
        <p:spPr>
          <a:xfrm>
            <a:off x="1683088" y="3962088"/>
            <a:ext cx="6112077" cy="1186108"/>
          </a:xfrm>
        </p:spPr>
        <p:txBody>
          <a:bodyPr vert="horz" lIns="91440" tIns="45720" rIns="91440" bIns="45720" rtlCol="0" anchor="t">
            <a:normAutofit/>
          </a:bodyPr>
          <a:lstStyle/>
          <a:p>
            <a:r>
              <a:rPr lang="en-US" sz="2500">
                <a:solidFill>
                  <a:srgbClr val="FFFFFF">
                    <a:alpha val="70000"/>
                  </a:srgbClr>
                </a:solidFill>
              </a:rPr>
              <a:t>Brain waves, brain function, and associated medical conditions</a:t>
            </a:r>
            <a:endParaRPr lang="en-US" sz="2500">
              <a:solidFill>
                <a:schemeClr val="tx1"/>
              </a:solidFill>
            </a:endParaRPr>
          </a:p>
        </p:txBody>
      </p:sp>
      <p:sp>
        <p:nvSpPr>
          <p:cNvPr id="38" name="Isosceles Triangle 37">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92146"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5984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DD6BC9EB-F181-48AB-BCA2-3D1DB20D2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itle 39">
            <a:extLst>
              <a:ext uri="{FF2B5EF4-FFF2-40B4-BE49-F238E27FC236}">
                <a16:creationId xmlns:a16="http://schemas.microsoft.com/office/drawing/2014/main" id="{2331FFAC-F678-BF43-AEED-15295D1C999C}"/>
              </a:ext>
            </a:extLst>
          </p:cNvPr>
          <p:cNvSpPr>
            <a:spLocks noGrp="1"/>
          </p:cNvSpPr>
          <p:nvPr>
            <p:ph type="ctrTitle"/>
          </p:nvPr>
        </p:nvSpPr>
        <p:spPr>
          <a:xfrm>
            <a:off x="1507066" y="999460"/>
            <a:ext cx="5698067" cy="4479852"/>
          </a:xfrm>
        </p:spPr>
        <p:txBody>
          <a:bodyPr anchor="ctr">
            <a:normAutofit/>
          </a:bodyPr>
          <a:lstStyle/>
          <a:p>
            <a:pPr algn="l"/>
            <a:r>
              <a:rPr lang="en-US" sz="2800"/>
              <a:t>“</a:t>
            </a:r>
            <a:r>
              <a:rPr lang="en-US" sz="2800">
                <a:ea typeface="+mj-lt"/>
                <a:cs typeface="+mj-lt"/>
              </a:rPr>
              <a:t>Neither perception nor representation, each of which is linked to things in the world, </a:t>
            </a:r>
            <a:r>
              <a:rPr lang="en-US" sz="2800" err="1">
                <a:ea typeface="+mj-lt"/>
                <a:cs typeface="+mj-lt"/>
              </a:rPr>
              <a:t>hypnagogia</a:t>
            </a:r>
            <a:r>
              <a:rPr lang="en-US" sz="2800">
                <a:ea typeface="+mj-lt"/>
                <a:cs typeface="+mj-lt"/>
              </a:rPr>
              <a:t> is [no longer] adequately accounted for as 'mental images,' from which it is distinguished by the extraordinary clarity of what is sensed as appearing before the eyes</a:t>
            </a:r>
            <a:r>
              <a:rPr lang="en-US" sz="2800"/>
              <a:t>....”</a:t>
            </a:r>
          </a:p>
        </p:txBody>
      </p:sp>
      <p:sp>
        <p:nvSpPr>
          <p:cNvPr id="41" name="Subtitle 40">
            <a:extLst>
              <a:ext uri="{FF2B5EF4-FFF2-40B4-BE49-F238E27FC236}">
                <a16:creationId xmlns:a16="http://schemas.microsoft.com/office/drawing/2014/main" id="{4CD2DEBB-0E76-284F-80DF-CB38F3661781}"/>
              </a:ext>
            </a:extLst>
          </p:cNvPr>
          <p:cNvSpPr>
            <a:spLocks noGrp="1"/>
          </p:cNvSpPr>
          <p:nvPr>
            <p:ph type="subTitle" idx="1"/>
          </p:nvPr>
        </p:nvSpPr>
        <p:spPr>
          <a:xfrm>
            <a:off x="1507066" y="5597520"/>
            <a:ext cx="4096406" cy="798624"/>
          </a:xfrm>
        </p:spPr>
        <p:txBody>
          <a:bodyPr anchor="ctr">
            <a:normAutofit/>
          </a:bodyPr>
          <a:lstStyle/>
          <a:p>
            <a:pPr algn="l"/>
            <a:r>
              <a:rPr lang="en-US" dirty="0">
                <a:solidFill>
                  <a:schemeClr val="bg1">
                    <a:lumMod val="50000"/>
                  </a:schemeClr>
                </a:solidFill>
              </a:rPr>
              <a:t>Peter Schwenger, 2008 </a:t>
            </a:r>
          </a:p>
        </p:txBody>
      </p:sp>
      <p:sp>
        <p:nvSpPr>
          <p:cNvPr id="48" name="Isosceles Triangle 47">
            <a:extLst>
              <a:ext uri="{FF2B5EF4-FFF2-40B4-BE49-F238E27FC236}">
                <a16:creationId xmlns:a16="http://schemas.microsoft.com/office/drawing/2014/main" id="{D33AAA80-39DC-4020-9BFF-0718F35C7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50" name="Straight Connector 49">
            <a:extLst>
              <a:ext uri="{FF2B5EF4-FFF2-40B4-BE49-F238E27FC236}">
                <a16:creationId xmlns:a16="http://schemas.microsoft.com/office/drawing/2014/main" id="{C9C5D90B-7EE3-4D26-AB7D-A5A3A6E112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639186"/>
            <a:ext cx="0" cy="3200400"/>
          </a:xfrm>
          <a:prstGeom prst="line">
            <a:avLst/>
          </a:prstGeom>
        </p:spPr>
        <p:style>
          <a:lnRef idx="1">
            <a:schemeClr val="accent1"/>
          </a:lnRef>
          <a:fillRef idx="0">
            <a:schemeClr val="accent1"/>
          </a:fillRef>
          <a:effectRef idx="0">
            <a:schemeClr val="accent1"/>
          </a:effectRef>
          <a:fontRef idx="minor">
            <a:schemeClr val="tx1"/>
          </a:fontRef>
        </p:style>
      </p:cxnSp>
      <p:sp>
        <p:nvSpPr>
          <p:cNvPr id="52" name="Isosceles Triangle 51">
            <a:extLst>
              <a:ext uri="{FF2B5EF4-FFF2-40B4-BE49-F238E27FC236}">
                <a16:creationId xmlns:a16="http://schemas.microsoft.com/office/drawing/2014/main" id="{1177F295-741F-4EFF-B0CA-BE69295AD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flipV="1">
            <a:off x="11349404" y="1217756"/>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27454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9" name="Straight Connector 98">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1"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2"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3" name="Isosceles Triangle 102">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5"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6"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7" name="Isosceles Triangle 106">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8" name="Isosceles Triangle 107">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10" name="Rectangle 109">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 name="Group 111">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3" name="Straight Connector 112">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4"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5"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6" name="Isosceles Triangle 115">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7"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8"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9"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0" name="Isosceles Triangle 119">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1" name="Isosceles Triangle 120">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23" name="Rectangle 122">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AAE8E6A2-E1DA-7A48-9783-9BBB46AEE445}"/>
              </a:ext>
            </a:extLst>
          </p:cNvPr>
          <p:cNvPicPr>
            <a:picLocks noGrp="1" noChangeAspect="1"/>
          </p:cNvPicPr>
          <p:nvPr>
            <p:ph idx="1"/>
          </p:nvPr>
        </p:nvPicPr>
        <p:blipFill rotWithShape="1">
          <a:blip r:embed="rId3"/>
          <a:srcRect/>
          <a:stretch/>
        </p:blipFill>
        <p:spPr>
          <a:xfrm>
            <a:off x="1869002" y="521227"/>
            <a:ext cx="8570664" cy="5897879"/>
          </a:xfrm>
          <a:prstGeom prst="rect">
            <a:avLst/>
          </a:prstGeom>
        </p:spPr>
      </p:pic>
    </p:spTree>
    <p:extLst>
      <p:ext uri="{BB962C8B-B14F-4D97-AF65-F5344CB8AC3E}">
        <p14:creationId xmlns:p14="http://schemas.microsoft.com/office/powerpoint/2010/main" val="2947032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C3017-E64E-1342-B05F-F4085F526918}"/>
              </a:ext>
            </a:extLst>
          </p:cNvPr>
          <p:cNvSpPr>
            <a:spLocks noGrp="1"/>
          </p:cNvSpPr>
          <p:nvPr>
            <p:ph type="title"/>
          </p:nvPr>
        </p:nvSpPr>
        <p:spPr/>
        <p:txBody>
          <a:bodyPr>
            <a:normAutofit/>
          </a:bodyPr>
          <a:lstStyle/>
          <a:p>
            <a:br>
              <a:rPr lang="en-US"/>
            </a:br>
            <a:r>
              <a:rPr lang="en-US"/>
              <a:t> Brain Waves and Resulting Functions</a:t>
            </a:r>
          </a:p>
        </p:txBody>
      </p:sp>
      <p:sp>
        <p:nvSpPr>
          <p:cNvPr id="3" name="Content Placeholder 2">
            <a:extLst>
              <a:ext uri="{FF2B5EF4-FFF2-40B4-BE49-F238E27FC236}">
                <a16:creationId xmlns:a16="http://schemas.microsoft.com/office/drawing/2014/main" id="{09EA91BF-A02F-3B43-9A10-FB15904EA800}"/>
              </a:ext>
            </a:extLst>
          </p:cNvPr>
          <p:cNvSpPr>
            <a:spLocks noGrp="1"/>
          </p:cNvSpPr>
          <p:nvPr>
            <p:ph idx="1"/>
          </p:nvPr>
        </p:nvSpPr>
        <p:spPr>
          <a:xfrm>
            <a:off x="677334" y="1870852"/>
            <a:ext cx="7532464" cy="4087811"/>
          </a:xfrm>
          <a:ln>
            <a:noFill/>
          </a:ln>
        </p:spPr>
        <p:txBody>
          <a:bodyPr vert="horz" lIns="91440" tIns="45720" rIns="91440" bIns="45720" rtlCol="0" anchor="t">
            <a:normAutofit/>
          </a:bodyPr>
          <a:lstStyle/>
          <a:p>
            <a:pPr>
              <a:spcBef>
                <a:spcPts val="1800"/>
              </a:spcBef>
              <a:buFont typeface="Arial" panose="020B0604020202020204" pitchFamily="34" charset="0"/>
              <a:buChar char="•"/>
            </a:pPr>
            <a:r>
              <a:rPr lang="en-US" sz="2800" i="1"/>
              <a:t>Alpha waves</a:t>
            </a:r>
            <a:br>
              <a:rPr lang="en-US" sz="2800" i="1"/>
            </a:br>
            <a:r>
              <a:rPr lang="en-US" sz="2800"/>
              <a:t>Relaxation and introspection</a:t>
            </a:r>
            <a:endParaRPr lang="en-US"/>
          </a:p>
          <a:p>
            <a:pPr>
              <a:spcBef>
                <a:spcPts val="1800"/>
              </a:spcBef>
              <a:buFont typeface="Arial" panose="020B0604020202020204" pitchFamily="34" charset="0"/>
              <a:buChar char="•"/>
            </a:pPr>
            <a:r>
              <a:rPr lang="en-US" sz="2800" i="1"/>
              <a:t>Theta waves</a:t>
            </a:r>
            <a:br>
              <a:rPr lang="en-US" sz="2800" i="1"/>
            </a:br>
            <a:r>
              <a:rPr lang="en-US" sz="2800"/>
              <a:t>Drowsiness, decreased activity</a:t>
            </a:r>
          </a:p>
          <a:p>
            <a:pPr>
              <a:spcBef>
                <a:spcPts val="1800"/>
              </a:spcBef>
              <a:buFont typeface="Arial,Sans-Serif" panose="020B0604020202020204" pitchFamily="34" charset="0"/>
              <a:buChar char="•"/>
            </a:pPr>
            <a:r>
              <a:rPr lang="en-US" sz="2800" i="1">
                <a:ea typeface="+mn-lt"/>
                <a:cs typeface="+mn-lt"/>
              </a:rPr>
              <a:t>Gamma waves</a:t>
            </a:r>
            <a:br>
              <a:rPr lang="en-US" sz="2800" i="1">
                <a:ea typeface="+mn-lt"/>
                <a:cs typeface="+mn-lt"/>
              </a:rPr>
            </a:br>
            <a:r>
              <a:rPr lang="en-US" sz="2800" i="1">
                <a:ea typeface="+mn-lt"/>
                <a:cs typeface="+mn-lt"/>
              </a:rPr>
              <a:t>Multi-sensory and perception processing</a:t>
            </a:r>
            <a:endParaRPr lang="en-US" sz="2800">
              <a:ea typeface="+mn-lt"/>
              <a:cs typeface="+mn-lt"/>
            </a:endParaRPr>
          </a:p>
          <a:p>
            <a:pPr>
              <a:spcBef>
                <a:spcPts val="1800"/>
              </a:spcBef>
              <a:buFont typeface="Arial" panose="020B0604020202020204" pitchFamily="34" charset="0"/>
              <a:buChar char="•"/>
            </a:pPr>
            <a:endParaRPr lang="en-US" sz="2800"/>
          </a:p>
        </p:txBody>
      </p:sp>
      <p:sp>
        <p:nvSpPr>
          <p:cNvPr id="4" name="TextBox 3">
            <a:extLst>
              <a:ext uri="{FF2B5EF4-FFF2-40B4-BE49-F238E27FC236}">
                <a16:creationId xmlns:a16="http://schemas.microsoft.com/office/drawing/2014/main" id="{BCAC2FF9-BAAD-1D4C-B995-1254619195C8}"/>
              </a:ext>
            </a:extLst>
          </p:cNvPr>
          <p:cNvSpPr txBox="1"/>
          <p:nvPr/>
        </p:nvSpPr>
        <p:spPr>
          <a:xfrm>
            <a:off x="901313" y="6285271"/>
            <a:ext cx="184731" cy="369332"/>
          </a:xfrm>
          <a:prstGeom prst="rect">
            <a:avLst/>
          </a:prstGeom>
          <a:noFill/>
        </p:spPr>
        <p:txBody>
          <a:bodyPr wrap="none" lIns="91440" tIns="45720" rIns="91440" bIns="45720" rtlCol="0" anchor="t">
            <a:spAutoFit/>
          </a:bodyPr>
          <a:lstStyle/>
          <a:p>
            <a:endParaRPr lang="en-US"/>
          </a:p>
        </p:txBody>
      </p:sp>
    </p:spTree>
    <p:extLst>
      <p:ext uri="{BB962C8B-B14F-4D97-AF65-F5344CB8AC3E}">
        <p14:creationId xmlns:p14="http://schemas.microsoft.com/office/powerpoint/2010/main" val="1281741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4FA92-6E97-0048-BC07-9541BE44876C}"/>
              </a:ext>
            </a:extLst>
          </p:cNvPr>
          <p:cNvSpPr>
            <a:spLocks noGrp="1"/>
          </p:cNvSpPr>
          <p:nvPr>
            <p:ph type="ctrTitle"/>
          </p:nvPr>
        </p:nvSpPr>
        <p:spPr>
          <a:xfrm>
            <a:off x="1227736" y="1052609"/>
            <a:ext cx="7766936" cy="1646302"/>
          </a:xfrm>
        </p:spPr>
        <p:txBody>
          <a:bodyPr/>
          <a:lstStyle/>
          <a:p>
            <a:pPr algn="ctr"/>
            <a:r>
              <a:rPr lang="en-US" sz="7600"/>
              <a:t>Hypnagogia </a:t>
            </a:r>
          </a:p>
        </p:txBody>
      </p:sp>
      <p:sp>
        <p:nvSpPr>
          <p:cNvPr id="3" name="Subtitle 2">
            <a:extLst>
              <a:ext uri="{FF2B5EF4-FFF2-40B4-BE49-F238E27FC236}">
                <a16:creationId xmlns:a16="http://schemas.microsoft.com/office/drawing/2014/main" id="{9E0C1F25-6228-114C-9FFB-8FC7016E957C}"/>
              </a:ext>
            </a:extLst>
          </p:cNvPr>
          <p:cNvSpPr>
            <a:spLocks noGrp="1"/>
          </p:cNvSpPr>
          <p:nvPr>
            <p:ph type="subTitle" idx="1"/>
          </p:nvPr>
        </p:nvSpPr>
        <p:spPr>
          <a:xfrm>
            <a:off x="1225552" y="3078113"/>
            <a:ext cx="7766936" cy="1558461"/>
          </a:xfrm>
        </p:spPr>
        <p:txBody>
          <a:bodyPr>
            <a:normAutofit fontScale="92500"/>
          </a:bodyPr>
          <a:lstStyle/>
          <a:p>
            <a:pPr algn="ctr"/>
            <a:r>
              <a:rPr lang="en-US" sz="3600"/>
              <a:t>From Disorder to Discovery,</a:t>
            </a:r>
            <a:br>
              <a:rPr lang="en-US" sz="3600"/>
            </a:br>
            <a:r>
              <a:rPr lang="en-US" sz="3600"/>
              <a:t>An Exploration of Altered Consciousness</a:t>
            </a:r>
          </a:p>
        </p:txBody>
      </p:sp>
      <p:sp>
        <p:nvSpPr>
          <p:cNvPr id="4" name="TextBox 3">
            <a:extLst>
              <a:ext uri="{FF2B5EF4-FFF2-40B4-BE49-F238E27FC236}">
                <a16:creationId xmlns:a16="http://schemas.microsoft.com/office/drawing/2014/main" id="{B690FF1C-4B99-F940-9C62-EC09C7DAC70C}"/>
              </a:ext>
            </a:extLst>
          </p:cNvPr>
          <p:cNvSpPr txBox="1"/>
          <p:nvPr/>
        </p:nvSpPr>
        <p:spPr>
          <a:xfrm>
            <a:off x="1228235" y="5038870"/>
            <a:ext cx="7761570" cy="861774"/>
          </a:xfrm>
          <a:prstGeom prst="rect">
            <a:avLst/>
          </a:prstGeom>
          <a:noFill/>
        </p:spPr>
        <p:txBody>
          <a:bodyPr wrap="square" rtlCol="0">
            <a:spAutoFit/>
          </a:bodyPr>
          <a:lstStyle/>
          <a:p>
            <a:pPr algn="ctr"/>
            <a:r>
              <a:rPr lang="en-US" sz="2500">
                <a:solidFill>
                  <a:schemeClr val="tx1">
                    <a:lumMod val="50000"/>
                    <a:lumOff val="50000"/>
                  </a:schemeClr>
                </a:solidFill>
              </a:rPr>
              <a:t>Presented by Cassie Jankowski </a:t>
            </a:r>
          </a:p>
          <a:p>
            <a:pPr algn="ctr"/>
            <a:r>
              <a:rPr lang="en-US" sz="2500">
                <a:solidFill>
                  <a:schemeClr val="tx1">
                    <a:lumMod val="50000"/>
                    <a:lumOff val="50000"/>
                  </a:schemeClr>
                </a:solidFill>
              </a:rPr>
              <a:t>2021 Apex</a:t>
            </a:r>
          </a:p>
        </p:txBody>
      </p:sp>
    </p:spTree>
    <p:extLst>
      <p:ext uri="{BB962C8B-B14F-4D97-AF65-F5344CB8AC3E}">
        <p14:creationId xmlns:p14="http://schemas.microsoft.com/office/powerpoint/2010/main" val="1322596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9" name="Straight Connector 98">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1"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2"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3" name="Isosceles Triangle 102">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5"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6"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7" name="Isosceles Triangle 106">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8" name="Isosceles Triangle 107">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10" name="Rectangle 109">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 name="Group 111">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3" name="Straight Connector 112">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4"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5"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6" name="Isosceles Triangle 115">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7"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8"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9"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0" name="Isosceles Triangle 119">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1" name="Isosceles Triangle 120">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23" name="Rectangle 122">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Diagram&#10;&#10;Description automatically generated with medium confidence">
            <a:extLst>
              <a:ext uri="{FF2B5EF4-FFF2-40B4-BE49-F238E27FC236}">
                <a16:creationId xmlns:a16="http://schemas.microsoft.com/office/drawing/2014/main" id="{AAE8E6A2-E1DA-7A48-9783-9BBB46AEE445}"/>
              </a:ext>
            </a:extLst>
          </p:cNvPr>
          <p:cNvPicPr>
            <a:picLocks noGrp="1" noChangeAspect="1"/>
          </p:cNvPicPr>
          <p:nvPr>
            <p:ph idx="1"/>
          </p:nvPr>
        </p:nvPicPr>
        <p:blipFill rotWithShape="1">
          <a:blip r:embed="rId3"/>
          <a:srcRect t="12425" r="1" b="16516"/>
          <a:stretch/>
        </p:blipFill>
        <p:spPr>
          <a:xfrm>
            <a:off x="568452" y="571500"/>
            <a:ext cx="11055096" cy="5715000"/>
          </a:xfrm>
          <a:prstGeom prst="rect">
            <a:avLst/>
          </a:prstGeom>
        </p:spPr>
      </p:pic>
    </p:spTree>
    <p:extLst>
      <p:ext uri="{BB962C8B-B14F-4D97-AF65-F5344CB8AC3E}">
        <p14:creationId xmlns:p14="http://schemas.microsoft.com/office/powerpoint/2010/main" val="822566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C3017-E64E-1342-B05F-F4085F526918}"/>
              </a:ext>
            </a:extLst>
          </p:cNvPr>
          <p:cNvSpPr>
            <a:spLocks noGrp="1"/>
          </p:cNvSpPr>
          <p:nvPr>
            <p:ph type="title"/>
          </p:nvPr>
        </p:nvSpPr>
        <p:spPr/>
        <p:txBody>
          <a:bodyPr/>
          <a:lstStyle/>
          <a:p>
            <a:br>
              <a:rPr lang="en-US"/>
            </a:br>
            <a:r>
              <a:rPr lang="en-US"/>
              <a:t>Different Types of Hallucinations</a:t>
            </a:r>
          </a:p>
        </p:txBody>
      </p:sp>
      <p:sp>
        <p:nvSpPr>
          <p:cNvPr id="3" name="Content Placeholder 2">
            <a:extLst>
              <a:ext uri="{FF2B5EF4-FFF2-40B4-BE49-F238E27FC236}">
                <a16:creationId xmlns:a16="http://schemas.microsoft.com/office/drawing/2014/main" id="{09EA91BF-A02F-3B43-9A10-FB15904EA800}"/>
              </a:ext>
            </a:extLst>
          </p:cNvPr>
          <p:cNvSpPr>
            <a:spLocks noGrp="1"/>
          </p:cNvSpPr>
          <p:nvPr>
            <p:ph idx="1"/>
          </p:nvPr>
        </p:nvSpPr>
        <p:spPr>
          <a:xfrm>
            <a:off x="665788" y="1913186"/>
            <a:ext cx="8753906" cy="3880773"/>
          </a:xfrm>
          <a:ln>
            <a:noFill/>
          </a:ln>
        </p:spPr>
        <p:txBody>
          <a:bodyPr vert="horz" lIns="91440" tIns="45720" rIns="91440" bIns="45720" rtlCol="0" anchor="t">
            <a:normAutofit lnSpcReduction="10000"/>
          </a:bodyPr>
          <a:lstStyle/>
          <a:p>
            <a:pPr>
              <a:buFont typeface="Arial" panose="020B0604020202020204" pitchFamily="34" charset="0"/>
              <a:buChar char="•"/>
            </a:pPr>
            <a:r>
              <a:rPr lang="en-US" sz="2800"/>
              <a:t>Parkinson’s</a:t>
            </a:r>
          </a:p>
          <a:p>
            <a:pPr lvl="1">
              <a:buFont typeface="Arial" panose="020B0604020202020204" pitchFamily="34" charset="0"/>
              <a:buChar char="•"/>
            </a:pPr>
            <a:r>
              <a:rPr lang="en-US" sz="2500"/>
              <a:t>50% experience hallucinations (</a:t>
            </a:r>
            <a:r>
              <a:rPr lang="en-US" sz="2500" err="1"/>
              <a:t>Fénelon</a:t>
            </a:r>
            <a:r>
              <a:rPr lang="en-US" sz="2500"/>
              <a:t> &amp; Alves, 2010).</a:t>
            </a:r>
          </a:p>
          <a:p>
            <a:pPr>
              <a:buFont typeface="Arial" panose="020B0604020202020204" pitchFamily="34" charset="0"/>
              <a:buChar char="•"/>
            </a:pPr>
            <a:r>
              <a:rPr lang="en-US" sz="2800" err="1"/>
              <a:t>Guillaine</a:t>
            </a:r>
            <a:r>
              <a:rPr lang="en-US" sz="2800"/>
              <a:t>-Barré </a:t>
            </a:r>
          </a:p>
          <a:p>
            <a:pPr lvl="1">
              <a:buFont typeface="Arial" panose="020B0604020202020204" pitchFamily="34" charset="0"/>
              <a:buChar char="•"/>
            </a:pPr>
            <a:r>
              <a:rPr lang="en-US" sz="2500"/>
              <a:t>60% experience hallucinations (</a:t>
            </a:r>
            <a:r>
              <a:rPr lang="en-US" sz="2500" err="1"/>
              <a:t>Cochen</a:t>
            </a:r>
            <a:r>
              <a:rPr lang="en-US" sz="2500"/>
              <a:t> et al., 2005).</a:t>
            </a:r>
            <a:endParaRPr lang="en-US"/>
          </a:p>
          <a:p>
            <a:pPr>
              <a:buFont typeface="Arial" panose="020B0604020202020204" pitchFamily="34" charset="0"/>
              <a:buChar char="•"/>
            </a:pPr>
            <a:r>
              <a:rPr lang="en-US" sz="2800"/>
              <a:t>Lewy body dementia</a:t>
            </a:r>
          </a:p>
          <a:p>
            <a:pPr lvl="1">
              <a:buFont typeface="Arial" panose="020B0604020202020204" pitchFamily="34" charset="0"/>
              <a:buChar char="•"/>
            </a:pPr>
            <a:r>
              <a:rPr lang="en-US" sz="2500"/>
              <a:t>Up to 80% experience hallucinations (National Institute on Aging, 2021).</a:t>
            </a:r>
          </a:p>
          <a:p>
            <a:pPr>
              <a:buFont typeface="Arial" panose="020B0604020202020204" pitchFamily="34" charset="0"/>
              <a:buChar char="•"/>
            </a:pPr>
            <a:endParaRPr lang="en-US" sz="2800"/>
          </a:p>
          <a:p>
            <a:pPr marL="0" indent="0">
              <a:buNone/>
            </a:pPr>
            <a:endParaRPr lang="en-US" sz="2800"/>
          </a:p>
        </p:txBody>
      </p:sp>
    </p:spTree>
    <p:extLst>
      <p:ext uri="{BB962C8B-B14F-4D97-AF65-F5344CB8AC3E}">
        <p14:creationId xmlns:p14="http://schemas.microsoft.com/office/powerpoint/2010/main" val="16435555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C3017-E64E-1342-B05F-F4085F526918}"/>
              </a:ext>
            </a:extLst>
          </p:cNvPr>
          <p:cNvSpPr>
            <a:spLocks noGrp="1"/>
          </p:cNvSpPr>
          <p:nvPr>
            <p:ph type="title"/>
          </p:nvPr>
        </p:nvSpPr>
        <p:spPr/>
        <p:txBody>
          <a:bodyPr/>
          <a:lstStyle/>
          <a:p>
            <a:br>
              <a:rPr lang="en-US"/>
            </a:br>
            <a:r>
              <a:rPr lang="en-US"/>
              <a:t>Different Types of Hallucinations</a:t>
            </a:r>
          </a:p>
        </p:txBody>
      </p:sp>
      <p:sp>
        <p:nvSpPr>
          <p:cNvPr id="3" name="Content Placeholder 2">
            <a:extLst>
              <a:ext uri="{FF2B5EF4-FFF2-40B4-BE49-F238E27FC236}">
                <a16:creationId xmlns:a16="http://schemas.microsoft.com/office/drawing/2014/main" id="{09EA91BF-A02F-3B43-9A10-FB15904EA800}"/>
              </a:ext>
            </a:extLst>
          </p:cNvPr>
          <p:cNvSpPr>
            <a:spLocks noGrp="1"/>
          </p:cNvSpPr>
          <p:nvPr>
            <p:ph idx="1"/>
          </p:nvPr>
        </p:nvSpPr>
        <p:spPr>
          <a:xfrm>
            <a:off x="677334" y="1867005"/>
            <a:ext cx="8596668" cy="3880773"/>
          </a:xfrm>
          <a:ln>
            <a:noFill/>
          </a:ln>
        </p:spPr>
        <p:txBody>
          <a:bodyPr vert="horz" lIns="91440" tIns="45720" rIns="91440" bIns="45720" rtlCol="0" anchor="t">
            <a:normAutofit/>
          </a:bodyPr>
          <a:lstStyle/>
          <a:p>
            <a:pPr>
              <a:buFont typeface="Arial" panose="020B0604020202020204" pitchFamily="34" charset="0"/>
              <a:buChar char="•"/>
            </a:pPr>
            <a:r>
              <a:rPr lang="en-US" sz="2800"/>
              <a:t>Schizophrenia or psychosis</a:t>
            </a:r>
          </a:p>
          <a:p>
            <a:pPr lvl="1">
              <a:buFont typeface="Arial" panose="020B0604020202020204" pitchFamily="34" charset="0"/>
              <a:buChar char="•"/>
            </a:pPr>
            <a:r>
              <a:rPr lang="en-US" sz="2500"/>
              <a:t>Up to 80% experience hallucinations. </a:t>
            </a:r>
          </a:p>
          <a:p>
            <a:pPr lvl="1">
              <a:buFont typeface="Arial" panose="020B0604020202020204" pitchFamily="34" charset="0"/>
              <a:buChar char="•"/>
            </a:pPr>
            <a:r>
              <a:rPr lang="en-US" sz="2500"/>
              <a:t>These are mainly auditory, often with delusions.</a:t>
            </a:r>
          </a:p>
          <a:p>
            <a:pPr lvl="1">
              <a:buFont typeface="Arial" panose="020B0604020202020204" pitchFamily="34" charset="0"/>
              <a:buChar char="•"/>
            </a:pPr>
            <a:r>
              <a:rPr lang="en-US" sz="2500"/>
              <a:t>They can occur while waking, and the individuals</a:t>
            </a:r>
            <a:br>
              <a:rPr lang="en-US" sz="2500"/>
            </a:br>
            <a:r>
              <a:rPr lang="en-US" sz="2500"/>
              <a:t>do not know that they are experiencing them. </a:t>
            </a:r>
          </a:p>
          <a:p>
            <a:pPr lvl="1">
              <a:buFont typeface="Arial" panose="020B0604020202020204" pitchFamily="34" charset="0"/>
              <a:buChar char="•"/>
            </a:pPr>
            <a:r>
              <a:rPr lang="en-US" sz="2500"/>
              <a:t>These can be more negative than other experiences.</a:t>
            </a:r>
          </a:p>
        </p:txBody>
      </p:sp>
      <p:sp>
        <p:nvSpPr>
          <p:cNvPr id="4" name="TextBox 3">
            <a:extLst>
              <a:ext uri="{FF2B5EF4-FFF2-40B4-BE49-F238E27FC236}">
                <a16:creationId xmlns:a16="http://schemas.microsoft.com/office/drawing/2014/main" id="{772AD24B-9E66-4A74-BDF9-CE570E65F2E3}"/>
              </a:ext>
            </a:extLst>
          </p:cNvPr>
          <p:cNvSpPr txBox="1"/>
          <p:nvPr/>
        </p:nvSpPr>
        <p:spPr>
          <a:xfrm>
            <a:off x="683491" y="583276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a:t>
            </a:r>
            <a:r>
              <a:rPr lang="en-US" dirty="0" err="1"/>
              <a:t>Larøi</a:t>
            </a:r>
            <a:r>
              <a:rPr lang="en-US" dirty="0"/>
              <a:t>, F. et al., 2014)</a:t>
            </a:r>
          </a:p>
        </p:txBody>
      </p:sp>
    </p:spTree>
    <p:extLst>
      <p:ext uri="{BB962C8B-B14F-4D97-AF65-F5344CB8AC3E}">
        <p14:creationId xmlns:p14="http://schemas.microsoft.com/office/powerpoint/2010/main" val="2626628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C3017-E64E-1342-B05F-F4085F526918}"/>
              </a:ext>
            </a:extLst>
          </p:cNvPr>
          <p:cNvSpPr>
            <a:spLocks noGrp="1"/>
          </p:cNvSpPr>
          <p:nvPr>
            <p:ph type="title"/>
          </p:nvPr>
        </p:nvSpPr>
        <p:spPr>
          <a:xfrm>
            <a:off x="677334" y="609600"/>
            <a:ext cx="8596668" cy="1187752"/>
          </a:xfrm>
        </p:spPr>
        <p:txBody>
          <a:bodyPr vert="horz" lIns="91440" tIns="45720" rIns="91440" bIns="45720" rtlCol="0" anchor="t">
            <a:noAutofit/>
          </a:bodyPr>
          <a:lstStyle/>
          <a:p>
            <a:br>
              <a:rPr lang="en-US"/>
            </a:br>
            <a:r>
              <a:rPr lang="en-US"/>
              <a:t>Different Types of Hallucinations</a:t>
            </a:r>
          </a:p>
        </p:txBody>
      </p:sp>
      <p:sp>
        <p:nvSpPr>
          <p:cNvPr id="3" name="Content Placeholder 2">
            <a:extLst>
              <a:ext uri="{FF2B5EF4-FFF2-40B4-BE49-F238E27FC236}">
                <a16:creationId xmlns:a16="http://schemas.microsoft.com/office/drawing/2014/main" id="{09EA91BF-A02F-3B43-9A10-FB15904EA800}"/>
              </a:ext>
            </a:extLst>
          </p:cNvPr>
          <p:cNvSpPr>
            <a:spLocks noGrp="1"/>
          </p:cNvSpPr>
          <p:nvPr>
            <p:ph idx="1"/>
          </p:nvPr>
        </p:nvSpPr>
        <p:spPr>
          <a:xfrm>
            <a:off x="677334" y="1867005"/>
            <a:ext cx="8596668" cy="3880773"/>
          </a:xfrm>
          <a:ln>
            <a:noFill/>
          </a:ln>
        </p:spPr>
        <p:txBody>
          <a:bodyPr vert="horz" lIns="91440" tIns="45720" rIns="91440" bIns="45720" rtlCol="0" anchor="t">
            <a:normAutofit/>
          </a:bodyPr>
          <a:lstStyle/>
          <a:p>
            <a:pPr>
              <a:buFont typeface="Arial" panose="020B0604020202020204" pitchFamily="34" charset="0"/>
              <a:buChar char="•"/>
            </a:pPr>
            <a:r>
              <a:rPr lang="en-US" sz="2800"/>
              <a:t>Sleep paralysis</a:t>
            </a:r>
          </a:p>
          <a:p>
            <a:pPr lvl="1">
              <a:buFont typeface="Arial" panose="020B0604020202020204" pitchFamily="34" charset="0"/>
              <a:buChar char="•"/>
            </a:pPr>
            <a:r>
              <a:rPr lang="en-US" sz="2500"/>
              <a:t>34% of those with mental illness experience it for a lifetime.</a:t>
            </a:r>
          </a:p>
          <a:p>
            <a:pPr lvl="1">
              <a:buFont typeface="Arial" panose="020B0604020202020204" pitchFamily="34" charset="0"/>
              <a:buChar char="•"/>
            </a:pPr>
            <a:r>
              <a:rPr lang="en-US" sz="2500"/>
              <a:t>28% of students experience it at least once.</a:t>
            </a:r>
          </a:p>
          <a:p>
            <a:pPr lvl="1">
              <a:buFont typeface="Arial" panose="020B0604020202020204" pitchFamily="34" charset="0"/>
              <a:buChar char="•"/>
            </a:pPr>
            <a:r>
              <a:rPr lang="en-US" sz="2500"/>
              <a:t>20-50% of those with narcolepsy experience it.</a:t>
            </a:r>
          </a:p>
          <a:p>
            <a:pPr lvl="1">
              <a:buFont typeface="Arial" panose="020B0604020202020204" pitchFamily="34" charset="0"/>
              <a:buChar char="•"/>
            </a:pPr>
            <a:r>
              <a:rPr lang="en-US" sz="2500"/>
              <a:t>A negative experience is usually accompanied by feeling paralyzed or unable to breath. </a:t>
            </a:r>
          </a:p>
          <a:p>
            <a:pPr lvl="1">
              <a:buFont typeface="Arial" panose="020B0604020202020204" pitchFamily="34" charset="0"/>
              <a:buChar char="•"/>
            </a:pPr>
            <a:r>
              <a:rPr lang="en-US" sz="2500"/>
              <a:t>This is a form of hypnopompia.</a:t>
            </a:r>
          </a:p>
        </p:txBody>
      </p:sp>
    </p:spTree>
    <p:extLst>
      <p:ext uri="{BB962C8B-B14F-4D97-AF65-F5344CB8AC3E}">
        <p14:creationId xmlns:p14="http://schemas.microsoft.com/office/powerpoint/2010/main" val="1166851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C3017-E64E-1342-B05F-F4085F526918}"/>
              </a:ext>
            </a:extLst>
          </p:cNvPr>
          <p:cNvSpPr>
            <a:spLocks noGrp="1"/>
          </p:cNvSpPr>
          <p:nvPr>
            <p:ph type="title"/>
          </p:nvPr>
        </p:nvSpPr>
        <p:spPr>
          <a:xfrm>
            <a:off x="677334" y="1163782"/>
            <a:ext cx="8596668" cy="1320800"/>
          </a:xfrm>
        </p:spPr>
        <p:txBody>
          <a:bodyPr/>
          <a:lstStyle/>
          <a:p>
            <a:r>
              <a:rPr lang="en-US"/>
              <a:t>How Is </a:t>
            </a:r>
            <a:r>
              <a:rPr lang="en-US" err="1"/>
              <a:t>Hypnagogia</a:t>
            </a:r>
            <a:r>
              <a:rPr lang="en-US"/>
              <a:t> Different from</a:t>
            </a:r>
            <a:br>
              <a:rPr lang="en-US"/>
            </a:br>
            <a:r>
              <a:rPr lang="en-US"/>
              <a:t>Other States?</a:t>
            </a:r>
          </a:p>
        </p:txBody>
      </p:sp>
      <p:sp>
        <p:nvSpPr>
          <p:cNvPr id="3" name="Content Placeholder 2">
            <a:extLst>
              <a:ext uri="{FF2B5EF4-FFF2-40B4-BE49-F238E27FC236}">
                <a16:creationId xmlns:a16="http://schemas.microsoft.com/office/drawing/2014/main" id="{09EA91BF-A02F-3B43-9A10-FB15904EA800}"/>
              </a:ext>
            </a:extLst>
          </p:cNvPr>
          <p:cNvSpPr>
            <a:spLocks noGrp="1"/>
          </p:cNvSpPr>
          <p:nvPr>
            <p:ph idx="1"/>
          </p:nvPr>
        </p:nvSpPr>
        <p:spPr>
          <a:xfrm>
            <a:off x="677334" y="2426135"/>
            <a:ext cx="8596668" cy="2680046"/>
          </a:xfrm>
          <a:ln>
            <a:noFill/>
          </a:ln>
        </p:spPr>
        <p:txBody>
          <a:bodyPr>
            <a:normAutofit/>
          </a:bodyPr>
          <a:lstStyle/>
          <a:p>
            <a:pPr>
              <a:buFont typeface="Arial" panose="020B0604020202020204" pitchFamily="34" charset="0"/>
              <a:buChar char="•"/>
            </a:pPr>
            <a:r>
              <a:rPr lang="en-US" sz="2800"/>
              <a:t>Occurs without illness</a:t>
            </a:r>
          </a:p>
          <a:p>
            <a:pPr>
              <a:buFont typeface="Arial" panose="020B0604020202020204" pitchFamily="34" charset="0"/>
              <a:buChar char="•"/>
            </a:pPr>
            <a:r>
              <a:rPr lang="en-US" sz="2800"/>
              <a:t>Full-sensory</a:t>
            </a:r>
          </a:p>
          <a:p>
            <a:pPr>
              <a:buFont typeface="Arial" panose="020B0604020202020204" pitchFamily="34" charset="0"/>
              <a:buChar char="•"/>
            </a:pPr>
            <a:r>
              <a:rPr lang="en-US" sz="2800"/>
              <a:t>Triggered by different activities</a:t>
            </a:r>
          </a:p>
          <a:p>
            <a:pPr>
              <a:buFont typeface="Arial" panose="020B0604020202020204" pitchFamily="34" charset="0"/>
              <a:buChar char="•"/>
            </a:pPr>
            <a:endParaRPr lang="en-US" sz="2800"/>
          </a:p>
          <a:p>
            <a:pPr>
              <a:buFont typeface="Arial" panose="020B0604020202020204" pitchFamily="34" charset="0"/>
              <a:buChar char="•"/>
            </a:pPr>
            <a:endParaRPr lang="en-US" sz="2800"/>
          </a:p>
          <a:p>
            <a:pPr>
              <a:buFont typeface="Arial" panose="020B0604020202020204" pitchFamily="34" charset="0"/>
              <a:buChar char="•"/>
            </a:pPr>
            <a:endParaRPr lang="en-US" sz="2800"/>
          </a:p>
        </p:txBody>
      </p:sp>
    </p:spTree>
    <p:extLst>
      <p:ext uri="{BB962C8B-B14F-4D97-AF65-F5344CB8AC3E}">
        <p14:creationId xmlns:p14="http://schemas.microsoft.com/office/powerpoint/2010/main" val="3539429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C3017-E64E-1342-B05F-F4085F526918}"/>
              </a:ext>
            </a:extLst>
          </p:cNvPr>
          <p:cNvSpPr>
            <a:spLocks noGrp="1"/>
          </p:cNvSpPr>
          <p:nvPr>
            <p:ph type="title"/>
          </p:nvPr>
        </p:nvSpPr>
        <p:spPr>
          <a:xfrm>
            <a:off x="677334" y="609600"/>
            <a:ext cx="8596668" cy="1320800"/>
          </a:xfrm>
        </p:spPr>
        <p:txBody>
          <a:bodyPr/>
          <a:lstStyle/>
          <a:p>
            <a:br>
              <a:rPr lang="en-US"/>
            </a:br>
            <a:r>
              <a:rPr lang="en-US"/>
              <a:t>Who Experiences </a:t>
            </a:r>
            <a:r>
              <a:rPr lang="en-US" err="1"/>
              <a:t>Hypnagoia</a:t>
            </a:r>
            <a:r>
              <a:rPr lang="en-US"/>
              <a:t>? </a:t>
            </a:r>
          </a:p>
        </p:txBody>
      </p:sp>
      <p:sp>
        <p:nvSpPr>
          <p:cNvPr id="3" name="Content Placeholder 2">
            <a:extLst>
              <a:ext uri="{FF2B5EF4-FFF2-40B4-BE49-F238E27FC236}">
                <a16:creationId xmlns:a16="http://schemas.microsoft.com/office/drawing/2014/main" id="{09EA91BF-A02F-3B43-9A10-FB15904EA800}"/>
              </a:ext>
            </a:extLst>
          </p:cNvPr>
          <p:cNvSpPr>
            <a:spLocks noGrp="1"/>
          </p:cNvSpPr>
          <p:nvPr>
            <p:ph idx="1"/>
          </p:nvPr>
        </p:nvSpPr>
        <p:spPr>
          <a:xfrm>
            <a:off x="677334" y="1867004"/>
            <a:ext cx="8596668" cy="3880773"/>
          </a:xfrm>
          <a:ln>
            <a:noFill/>
          </a:ln>
        </p:spPr>
        <p:txBody>
          <a:bodyPr vert="horz" lIns="91440" tIns="45720" rIns="91440" bIns="45720" rtlCol="0" anchor="t">
            <a:normAutofit/>
          </a:bodyPr>
          <a:lstStyle/>
          <a:p>
            <a:pPr>
              <a:buFont typeface="Arial" panose="020B0604020202020204" pitchFamily="34" charset="0"/>
              <a:buChar char="•"/>
            </a:pPr>
            <a:r>
              <a:rPr lang="en-US" sz="2800"/>
              <a:t>General population: 37% (Waters et al., 2016)</a:t>
            </a:r>
          </a:p>
          <a:p>
            <a:pPr>
              <a:buFont typeface="Arial" panose="020B0604020202020204" pitchFamily="34" charset="0"/>
              <a:buChar char="•"/>
            </a:pPr>
            <a:r>
              <a:rPr lang="en-US" sz="2800"/>
              <a:t>Insomnia</a:t>
            </a:r>
          </a:p>
          <a:p>
            <a:pPr>
              <a:buFont typeface="Arial" panose="020B0604020202020204" pitchFamily="34" charset="0"/>
              <a:buChar char="•"/>
            </a:pPr>
            <a:r>
              <a:rPr lang="en-US" sz="2800"/>
              <a:t>Narcolepsy</a:t>
            </a:r>
          </a:p>
          <a:p>
            <a:pPr>
              <a:buFont typeface="Arial" panose="020B0604020202020204" pitchFamily="34" charset="0"/>
              <a:buChar char="•"/>
            </a:pPr>
            <a:r>
              <a:rPr lang="en-US" sz="2800"/>
              <a:t>Disrupted sleep </a:t>
            </a:r>
          </a:p>
          <a:p>
            <a:pPr>
              <a:buFont typeface="Arial" panose="020B0604020202020204" pitchFamily="34" charset="0"/>
              <a:buChar char="•"/>
            </a:pPr>
            <a:r>
              <a:rPr lang="en-US" sz="2800"/>
              <a:t>Adolescents</a:t>
            </a:r>
          </a:p>
          <a:p>
            <a:pPr>
              <a:buFont typeface="Arial" panose="020B0604020202020204" pitchFamily="34" charset="0"/>
              <a:buChar char="•"/>
            </a:pPr>
            <a:r>
              <a:rPr lang="en-US" sz="2800"/>
              <a:t>Mental Illness</a:t>
            </a:r>
          </a:p>
          <a:p>
            <a:pPr>
              <a:buFont typeface="Arial" panose="020B0604020202020204" pitchFamily="34" charset="0"/>
              <a:buChar char="•"/>
            </a:pPr>
            <a:endParaRPr lang="en-US" sz="2800"/>
          </a:p>
          <a:p>
            <a:pPr>
              <a:buFont typeface="Arial" panose="020B0604020202020204" pitchFamily="34" charset="0"/>
              <a:buChar char="•"/>
            </a:pPr>
            <a:endParaRPr lang="en-US" sz="2800"/>
          </a:p>
          <a:p>
            <a:pPr>
              <a:buFont typeface="Arial" panose="020B0604020202020204" pitchFamily="34" charset="0"/>
              <a:buChar char="•"/>
            </a:pPr>
            <a:endParaRPr lang="en-US" sz="2800"/>
          </a:p>
          <a:p>
            <a:pPr marL="0" indent="0">
              <a:buNone/>
            </a:pPr>
            <a:endParaRPr lang="en-US" sz="2800"/>
          </a:p>
        </p:txBody>
      </p:sp>
      <p:sp>
        <p:nvSpPr>
          <p:cNvPr id="4" name="TextBox 3">
            <a:extLst>
              <a:ext uri="{FF2B5EF4-FFF2-40B4-BE49-F238E27FC236}">
                <a16:creationId xmlns:a16="http://schemas.microsoft.com/office/drawing/2014/main" id="{BCAC2FF9-BAAD-1D4C-B995-1254619195C8}"/>
              </a:ext>
            </a:extLst>
          </p:cNvPr>
          <p:cNvSpPr txBox="1"/>
          <p:nvPr/>
        </p:nvSpPr>
        <p:spPr>
          <a:xfrm>
            <a:off x="673756" y="5832764"/>
            <a:ext cx="1854192" cy="369332"/>
          </a:xfrm>
          <a:prstGeom prst="rect">
            <a:avLst/>
          </a:prstGeom>
          <a:noFill/>
        </p:spPr>
        <p:txBody>
          <a:bodyPr wrap="square" lIns="91440" tIns="45720" rIns="91440" bIns="45720" rtlCol="0" anchor="t">
            <a:spAutoFit/>
          </a:bodyPr>
          <a:lstStyle/>
          <a:p>
            <a:r>
              <a:rPr lang="en-US"/>
              <a:t>(</a:t>
            </a:r>
            <a:r>
              <a:rPr lang="en-US" err="1"/>
              <a:t>Yetman</a:t>
            </a:r>
            <a:r>
              <a:rPr lang="en-US"/>
              <a:t>, 2020)</a:t>
            </a:r>
          </a:p>
        </p:txBody>
      </p:sp>
    </p:spTree>
    <p:extLst>
      <p:ext uri="{BB962C8B-B14F-4D97-AF65-F5344CB8AC3E}">
        <p14:creationId xmlns:p14="http://schemas.microsoft.com/office/powerpoint/2010/main" val="11643321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9" name="Straight Connector 88">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91"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3" name="Isosceles Triangle 92">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94"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5"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6"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7" name="Isosceles Triangle 96">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8" name="Isosceles Triangle 97">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0" name="Rectangle 99">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3" name="Straight Connector 102">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4"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5"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6" name="Isosceles Triangle 105">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7"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8"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9"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0" name="Isosceles Triangle 109">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1" name="Isosceles Triangle 110">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13" name="Rectangle 112">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Diagram&#10;&#10;Description automatically generated">
            <a:extLst>
              <a:ext uri="{FF2B5EF4-FFF2-40B4-BE49-F238E27FC236}">
                <a16:creationId xmlns:a16="http://schemas.microsoft.com/office/drawing/2014/main" id="{6695BD70-2BE6-7A4A-A828-186A4A5A2DB0}"/>
              </a:ext>
            </a:extLst>
          </p:cNvPr>
          <p:cNvPicPr>
            <a:picLocks noGrp="1" noChangeAspect="1"/>
          </p:cNvPicPr>
          <p:nvPr>
            <p:ph type="pic" idx="1"/>
          </p:nvPr>
        </p:nvPicPr>
        <p:blipFill rotWithShape="1">
          <a:blip r:embed="rId3"/>
          <a:srcRect t="9973" r="1" b="18969"/>
          <a:stretch/>
        </p:blipFill>
        <p:spPr>
          <a:xfrm>
            <a:off x="568452" y="571500"/>
            <a:ext cx="11055096" cy="5715000"/>
          </a:xfrm>
          <a:prstGeom prst="rect">
            <a:avLst/>
          </a:prstGeom>
        </p:spPr>
      </p:pic>
    </p:spTree>
    <p:extLst>
      <p:ext uri="{BB962C8B-B14F-4D97-AF65-F5344CB8AC3E}">
        <p14:creationId xmlns:p14="http://schemas.microsoft.com/office/powerpoint/2010/main" val="42091509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9" name="Straight Connector 88">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91"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3" name="Isosceles Triangle 92">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94"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5"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6"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7" name="Isosceles Triangle 96">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8" name="Isosceles Triangle 97">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0" name="Rectangle 99">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3" name="Straight Connector 102">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4"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5"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6" name="Isosceles Triangle 105">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7"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8"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9"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0" name="Isosceles Triangle 109">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1" name="Isosceles Triangle 110">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13" name="Rectangle 112">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Online Media 2" title="Hypnagogic Hallucinations Simulation">
            <a:hlinkClick r:id="" action="ppaction://media"/>
            <a:extLst>
              <a:ext uri="{FF2B5EF4-FFF2-40B4-BE49-F238E27FC236}">
                <a16:creationId xmlns:a16="http://schemas.microsoft.com/office/drawing/2014/main" id="{70525518-EBA7-4650-9259-E3149F1A2D61}"/>
              </a:ext>
            </a:extLst>
          </p:cNvPr>
          <p:cNvPicPr>
            <a:picLocks noRot="1" noChangeAspect="1"/>
          </p:cNvPicPr>
          <p:nvPr>
            <a:videoFile r:link="rId1"/>
          </p:nvPr>
        </p:nvPicPr>
        <p:blipFill>
          <a:blip r:embed="rId4"/>
          <a:stretch>
            <a:fillRect/>
          </a:stretch>
        </p:blipFill>
        <p:spPr>
          <a:xfrm>
            <a:off x="872554" y="490811"/>
            <a:ext cx="10446891" cy="5876377"/>
          </a:xfrm>
          <a:prstGeom prst="rect">
            <a:avLst/>
          </a:prstGeom>
        </p:spPr>
      </p:pic>
    </p:spTree>
    <p:extLst>
      <p:ext uri="{BB962C8B-B14F-4D97-AF65-F5344CB8AC3E}">
        <p14:creationId xmlns:p14="http://schemas.microsoft.com/office/powerpoint/2010/main" val="5205679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69" name="Straight Connector 68">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1"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3" name="Isosceles Triangle 72">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4"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Isosceles Triangle 76">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Isosceles Triangle 77">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80" name="Rectangle 79">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3" name="Straight Connector 82">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4"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5"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6" name="Isosceles Triangle 85">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7"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8"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0" name="Isosceles Triangle 89">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1" name="Isosceles Triangle 90">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93" name="Rectangle 92">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descr="Diagram. Arrow on an axis curves up. ALong the arrow are examples of hypnagogia experiences. At the bottom are negative experiences, in the middle are neutral experiences, and at the top are positive experiences. ">
            <a:extLst>
              <a:ext uri="{FF2B5EF4-FFF2-40B4-BE49-F238E27FC236}">
                <a16:creationId xmlns:a16="http://schemas.microsoft.com/office/drawing/2014/main" id="{2294513F-1CEE-1748-BB58-FA49B2147970}"/>
              </a:ext>
            </a:extLst>
          </p:cNvPr>
          <p:cNvPicPr>
            <a:picLocks noGrp="1" noChangeAspect="1"/>
          </p:cNvPicPr>
          <p:nvPr>
            <p:ph type="pic" idx="1"/>
          </p:nvPr>
        </p:nvPicPr>
        <p:blipFill rotWithShape="1">
          <a:blip r:embed="rId3"/>
          <a:srcRect t="2782" r="1" b="9969"/>
          <a:stretch/>
        </p:blipFill>
        <p:spPr>
          <a:xfrm>
            <a:off x="568452" y="571500"/>
            <a:ext cx="11055096" cy="5715000"/>
          </a:xfrm>
          <a:prstGeom prst="rect">
            <a:avLst/>
          </a:prstGeom>
        </p:spPr>
      </p:pic>
    </p:spTree>
    <p:extLst>
      <p:ext uri="{BB962C8B-B14F-4D97-AF65-F5344CB8AC3E}">
        <p14:creationId xmlns:p14="http://schemas.microsoft.com/office/powerpoint/2010/main" val="3844245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7B40D6-F9FF-FB47-B42B-7C7CCE77C2F8}"/>
              </a:ext>
            </a:extLst>
          </p:cNvPr>
          <p:cNvSpPr>
            <a:spLocks noGrp="1"/>
          </p:cNvSpPr>
          <p:nvPr>
            <p:ph type="title"/>
          </p:nvPr>
        </p:nvSpPr>
        <p:spPr/>
        <p:txBody>
          <a:bodyPr/>
          <a:lstStyle/>
          <a:p>
            <a:br>
              <a:rPr lang="en-US"/>
            </a:br>
            <a:r>
              <a:rPr lang="en-US"/>
              <a:t>Hypnagogia Is a Range of Experiences</a:t>
            </a:r>
          </a:p>
        </p:txBody>
      </p:sp>
      <p:sp>
        <p:nvSpPr>
          <p:cNvPr id="6" name="Content Placeholder 5">
            <a:extLst>
              <a:ext uri="{FF2B5EF4-FFF2-40B4-BE49-F238E27FC236}">
                <a16:creationId xmlns:a16="http://schemas.microsoft.com/office/drawing/2014/main" id="{69BD2AFD-A544-9F46-BC7C-56F0B2B4170C}"/>
              </a:ext>
            </a:extLst>
          </p:cNvPr>
          <p:cNvSpPr>
            <a:spLocks noGrp="1"/>
          </p:cNvSpPr>
          <p:nvPr>
            <p:ph idx="1"/>
          </p:nvPr>
        </p:nvSpPr>
        <p:spPr>
          <a:xfrm>
            <a:off x="677334" y="1883498"/>
            <a:ext cx="8693429" cy="3880773"/>
          </a:xfrm>
        </p:spPr>
        <p:txBody>
          <a:bodyPr vert="horz" lIns="91440" tIns="45720" rIns="91440" bIns="45720" rtlCol="0" anchor="t">
            <a:normAutofit/>
          </a:bodyPr>
          <a:lstStyle/>
          <a:p>
            <a:pPr>
              <a:buFont typeface="Arial" panose="020B0604020202020204" pitchFamily="34" charset="0"/>
              <a:buChar char="•"/>
            </a:pPr>
            <a:r>
              <a:rPr lang="en-US" sz="2800"/>
              <a:t>Experiences range from simple visual hallucinations to meaningful spiritual experiences.</a:t>
            </a:r>
          </a:p>
          <a:p>
            <a:pPr>
              <a:buFont typeface="Arial" panose="020B0604020202020204" pitchFamily="34" charset="0"/>
              <a:buChar char="•"/>
            </a:pPr>
            <a:r>
              <a:rPr lang="en-US" sz="2800"/>
              <a:t>Like dreams, the simple or neutral experiences fade quickly.</a:t>
            </a:r>
          </a:p>
          <a:p>
            <a:pPr>
              <a:buFont typeface="Arial" panose="020B0604020202020204" pitchFamily="34" charset="0"/>
              <a:buChar char="•"/>
            </a:pPr>
            <a:r>
              <a:rPr lang="en-US" sz="2800"/>
              <a:t>Emotionally charged experiences are often remembered for a lifetime. </a:t>
            </a:r>
          </a:p>
        </p:txBody>
      </p:sp>
    </p:spTree>
    <p:extLst>
      <p:ext uri="{BB962C8B-B14F-4D97-AF65-F5344CB8AC3E}">
        <p14:creationId xmlns:p14="http://schemas.microsoft.com/office/powerpoint/2010/main" val="2907747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6" name="Group 7">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97" name="Rectangle 19">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8" name="Straight Connector 21">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5245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9" name="Straight Connector 23">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1267"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00"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7"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1"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271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2" name="Isosceles Triangle 29">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2712"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3"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6"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 name="Isosceles Triangle 33">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7"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5" name="Freeform: Shape 35">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2538E-3BDB-D54C-BF0D-561AA4B9F3F5}"/>
              </a:ext>
            </a:extLst>
          </p:cNvPr>
          <p:cNvSpPr>
            <a:spLocks noGrp="1"/>
          </p:cNvSpPr>
          <p:nvPr>
            <p:ph type="title"/>
          </p:nvPr>
        </p:nvSpPr>
        <p:spPr>
          <a:xfrm>
            <a:off x="1554120" y="1020871"/>
            <a:ext cx="6960759" cy="2849671"/>
          </a:xfrm>
        </p:spPr>
        <p:txBody>
          <a:bodyPr vert="horz" lIns="91440" tIns="45720" rIns="91440" bIns="45720" rtlCol="0" anchor="b">
            <a:normAutofit/>
          </a:bodyPr>
          <a:lstStyle/>
          <a:p>
            <a:r>
              <a:rPr lang="en-US" sz="6600">
                <a:solidFill>
                  <a:srgbClr val="FFFFFF"/>
                </a:solidFill>
              </a:rPr>
              <a:t>Introduction </a:t>
            </a:r>
          </a:p>
        </p:txBody>
      </p:sp>
      <p:sp>
        <p:nvSpPr>
          <p:cNvPr id="3" name="Content Placeholder 2">
            <a:extLst>
              <a:ext uri="{FF2B5EF4-FFF2-40B4-BE49-F238E27FC236}">
                <a16:creationId xmlns:a16="http://schemas.microsoft.com/office/drawing/2014/main" id="{DC4E901D-53AC-B54A-8F45-4952CAFF67A5}"/>
              </a:ext>
            </a:extLst>
          </p:cNvPr>
          <p:cNvSpPr>
            <a:spLocks noGrp="1"/>
          </p:cNvSpPr>
          <p:nvPr>
            <p:ph type="body" idx="1"/>
          </p:nvPr>
        </p:nvSpPr>
        <p:spPr>
          <a:xfrm>
            <a:off x="1683088" y="3962088"/>
            <a:ext cx="6112077" cy="1186108"/>
          </a:xfrm>
        </p:spPr>
        <p:txBody>
          <a:bodyPr vert="horz" lIns="91440" tIns="45720" rIns="91440" bIns="45720" rtlCol="0" anchor="t">
            <a:normAutofit/>
          </a:bodyPr>
          <a:lstStyle/>
          <a:p>
            <a:r>
              <a:rPr lang="en-US" sz="2500">
                <a:solidFill>
                  <a:srgbClr val="FFFFFF">
                    <a:alpha val="70000"/>
                  </a:srgbClr>
                </a:solidFill>
              </a:rPr>
              <a:t>Why</a:t>
            </a:r>
            <a:r>
              <a:rPr lang="en-US" sz="2900">
                <a:solidFill>
                  <a:srgbClr val="FFFFFF">
                    <a:alpha val="70000"/>
                  </a:srgbClr>
                </a:solidFill>
              </a:rPr>
              <a:t> </a:t>
            </a:r>
            <a:r>
              <a:rPr lang="en-US" sz="2500">
                <a:solidFill>
                  <a:srgbClr val="FFFFFF">
                    <a:alpha val="70000"/>
                  </a:srgbClr>
                </a:solidFill>
              </a:rPr>
              <a:t>conversation</a:t>
            </a:r>
            <a:r>
              <a:rPr lang="en-US" sz="2900">
                <a:solidFill>
                  <a:srgbClr val="FFFFFF">
                    <a:alpha val="70000"/>
                  </a:srgbClr>
                </a:solidFill>
              </a:rPr>
              <a:t> </a:t>
            </a:r>
            <a:r>
              <a:rPr lang="en-US" sz="2500">
                <a:solidFill>
                  <a:srgbClr val="FFFFFF">
                    <a:alpha val="70000"/>
                  </a:srgbClr>
                </a:solidFill>
              </a:rPr>
              <a:t>matters</a:t>
            </a:r>
          </a:p>
        </p:txBody>
      </p:sp>
      <p:sp>
        <p:nvSpPr>
          <p:cNvPr id="106" name="Isosceles Triangle 37">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92146"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1629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15B98-4E63-754E-BC32-B90C2FD3424C}"/>
              </a:ext>
            </a:extLst>
          </p:cNvPr>
          <p:cNvSpPr>
            <a:spLocks noGrp="1"/>
          </p:cNvSpPr>
          <p:nvPr>
            <p:ph type="title"/>
          </p:nvPr>
        </p:nvSpPr>
        <p:spPr>
          <a:xfrm>
            <a:off x="677334" y="1163782"/>
            <a:ext cx="8596668" cy="1320800"/>
          </a:xfrm>
        </p:spPr>
        <p:txBody>
          <a:bodyPr>
            <a:normAutofit/>
          </a:bodyPr>
          <a:lstStyle/>
          <a:p>
            <a:r>
              <a:rPr lang="en-US"/>
              <a:t>How One Might Increase the Chances of Experiencing </a:t>
            </a:r>
            <a:r>
              <a:rPr lang="en-US" err="1"/>
              <a:t>Hypnagogia</a:t>
            </a:r>
            <a:r>
              <a:rPr lang="en-US"/>
              <a:t> </a:t>
            </a:r>
          </a:p>
        </p:txBody>
      </p:sp>
      <p:sp>
        <p:nvSpPr>
          <p:cNvPr id="3" name="Content Placeholder 2">
            <a:extLst>
              <a:ext uri="{FF2B5EF4-FFF2-40B4-BE49-F238E27FC236}">
                <a16:creationId xmlns:a16="http://schemas.microsoft.com/office/drawing/2014/main" id="{8CF45F41-CEEB-CA4F-8307-F1DB0B665194}"/>
              </a:ext>
            </a:extLst>
          </p:cNvPr>
          <p:cNvSpPr>
            <a:spLocks noGrp="1"/>
          </p:cNvSpPr>
          <p:nvPr>
            <p:ph idx="1"/>
          </p:nvPr>
        </p:nvSpPr>
        <p:spPr>
          <a:xfrm>
            <a:off x="677334" y="2426135"/>
            <a:ext cx="8596668" cy="2804332"/>
          </a:xfrm>
        </p:spPr>
        <p:txBody>
          <a:bodyPr>
            <a:noAutofit/>
          </a:bodyPr>
          <a:lstStyle/>
          <a:p>
            <a:pPr>
              <a:buFont typeface="Arial" panose="020B0604020202020204" pitchFamily="34" charset="0"/>
              <a:buChar char="•"/>
            </a:pPr>
            <a:r>
              <a:rPr lang="en-US" sz="2800"/>
              <a:t>Meditation </a:t>
            </a:r>
          </a:p>
          <a:p>
            <a:pPr>
              <a:buFont typeface="Arial" panose="020B0604020202020204" pitchFamily="34" charset="0"/>
              <a:buChar char="•"/>
            </a:pPr>
            <a:r>
              <a:rPr lang="en-US" sz="2800"/>
              <a:t>Breath work</a:t>
            </a:r>
          </a:p>
          <a:p>
            <a:pPr>
              <a:buFont typeface="Arial" panose="020B0604020202020204" pitchFamily="34" charset="0"/>
              <a:buChar char="•"/>
            </a:pPr>
            <a:r>
              <a:rPr lang="en-US" sz="2800"/>
              <a:t>Listening to guided audio for sleep</a:t>
            </a:r>
            <a:r>
              <a:rPr lang="en-US" sz="2700"/>
              <a:t> </a:t>
            </a:r>
          </a:p>
        </p:txBody>
      </p:sp>
    </p:spTree>
    <p:extLst>
      <p:ext uri="{BB962C8B-B14F-4D97-AF65-F5344CB8AC3E}">
        <p14:creationId xmlns:p14="http://schemas.microsoft.com/office/powerpoint/2010/main" val="42432443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D8644-60D0-E046-A79F-C724C93E59F1}"/>
              </a:ext>
            </a:extLst>
          </p:cNvPr>
          <p:cNvSpPr>
            <a:spLocks noGrp="1"/>
          </p:cNvSpPr>
          <p:nvPr>
            <p:ph type="title"/>
          </p:nvPr>
        </p:nvSpPr>
        <p:spPr/>
        <p:txBody>
          <a:bodyPr/>
          <a:lstStyle/>
          <a:p>
            <a:br>
              <a:rPr lang="en-US"/>
            </a:br>
            <a:r>
              <a:rPr lang="en-US"/>
              <a:t>How One Might “Escape” </a:t>
            </a:r>
            <a:r>
              <a:rPr lang="en-US" err="1"/>
              <a:t>Hypnagogia</a:t>
            </a:r>
            <a:r>
              <a:rPr lang="en-US"/>
              <a:t> </a:t>
            </a:r>
          </a:p>
        </p:txBody>
      </p:sp>
      <p:sp>
        <p:nvSpPr>
          <p:cNvPr id="3" name="Content Placeholder 2">
            <a:extLst>
              <a:ext uri="{FF2B5EF4-FFF2-40B4-BE49-F238E27FC236}">
                <a16:creationId xmlns:a16="http://schemas.microsoft.com/office/drawing/2014/main" id="{F8815B0D-F5C9-9844-A1F6-87524C1A214E}"/>
              </a:ext>
            </a:extLst>
          </p:cNvPr>
          <p:cNvSpPr>
            <a:spLocks noGrp="1"/>
          </p:cNvSpPr>
          <p:nvPr>
            <p:ph idx="1"/>
          </p:nvPr>
        </p:nvSpPr>
        <p:spPr>
          <a:xfrm>
            <a:off x="677334" y="1873228"/>
            <a:ext cx="8439430" cy="4784763"/>
          </a:xfrm>
        </p:spPr>
        <p:txBody>
          <a:bodyPr vert="horz" lIns="91440" tIns="45720" rIns="91440" bIns="45720" rtlCol="0" anchor="t">
            <a:noAutofit/>
          </a:bodyPr>
          <a:lstStyle/>
          <a:p>
            <a:pPr>
              <a:buFont typeface="Arial" panose="020B0604020202020204" pitchFamily="34" charset="0"/>
              <a:buChar char="•"/>
            </a:pPr>
            <a:r>
              <a:rPr lang="en-US" sz="2800"/>
              <a:t>Trying to move individual fingers </a:t>
            </a:r>
          </a:p>
          <a:p>
            <a:pPr>
              <a:buFont typeface="Arial" panose="020B0604020202020204" pitchFamily="34" charset="0"/>
              <a:buChar char="•"/>
            </a:pPr>
            <a:r>
              <a:rPr lang="en-US" sz="2800"/>
              <a:t>Breathing exercises </a:t>
            </a:r>
          </a:p>
          <a:p>
            <a:pPr>
              <a:buFont typeface="Arial" panose="020B0604020202020204" pitchFamily="34" charset="0"/>
              <a:buChar char="•"/>
            </a:pPr>
            <a:r>
              <a:rPr lang="en-US" sz="2800"/>
              <a:t>Falling deeper into sleep </a:t>
            </a:r>
          </a:p>
          <a:p>
            <a:pPr>
              <a:buFont typeface="Arial" panose="020B0604020202020204" pitchFamily="34" charset="0"/>
              <a:buChar char="•"/>
            </a:pPr>
            <a:r>
              <a:rPr lang="en-US" sz="2800"/>
              <a:t>Formulating a trigger</a:t>
            </a:r>
          </a:p>
          <a:p>
            <a:pPr lvl="1">
              <a:buFont typeface="Arial" panose="020B0604020202020204" pitchFamily="34" charset="0"/>
              <a:buChar char="•"/>
            </a:pPr>
            <a:r>
              <a:rPr lang="en-US" sz="2400"/>
              <a:t>A trigger that is done throughout the day may help stop hypnagogia if the trigger is repeated in the altered state. </a:t>
            </a:r>
          </a:p>
        </p:txBody>
      </p:sp>
    </p:spTree>
    <p:extLst>
      <p:ext uri="{BB962C8B-B14F-4D97-AF65-F5344CB8AC3E}">
        <p14:creationId xmlns:p14="http://schemas.microsoft.com/office/powerpoint/2010/main" val="42203363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35256-AD69-164B-822E-EB4B27508779}"/>
              </a:ext>
            </a:extLst>
          </p:cNvPr>
          <p:cNvSpPr>
            <a:spLocks noGrp="1"/>
          </p:cNvSpPr>
          <p:nvPr>
            <p:ph type="title"/>
          </p:nvPr>
        </p:nvSpPr>
        <p:spPr>
          <a:xfrm>
            <a:off x="677334" y="609601"/>
            <a:ext cx="8596668" cy="1151540"/>
          </a:xfrm>
        </p:spPr>
        <p:txBody>
          <a:bodyPr vert="horz" lIns="91440" tIns="45720" rIns="91440" bIns="45720" rtlCol="0" anchor="t">
            <a:noAutofit/>
          </a:bodyPr>
          <a:lstStyle/>
          <a:p>
            <a:br>
              <a:rPr lang="en-US"/>
            </a:br>
            <a:r>
              <a:rPr lang="en-US"/>
              <a:t>Is </a:t>
            </a:r>
            <a:r>
              <a:rPr lang="en-US" err="1"/>
              <a:t>Hypnagogia</a:t>
            </a:r>
            <a:r>
              <a:rPr lang="en-US"/>
              <a:t> Harmful?</a:t>
            </a:r>
          </a:p>
        </p:txBody>
      </p:sp>
      <p:sp>
        <p:nvSpPr>
          <p:cNvPr id="3" name="Content Placeholder 2">
            <a:extLst>
              <a:ext uri="{FF2B5EF4-FFF2-40B4-BE49-F238E27FC236}">
                <a16:creationId xmlns:a16="http://schemas.microsoft.com/office/drawing/2014/main" id="{72E75D64-96C7-1940-9D71-C6E76E0705BC}"/>
              </a:ext>
            </a:extLst>
          </p:cNvPr>
          <p:cNvSpPr>
            <a:spLocks noGrp="1"/>
          </p:cNvSpPr>
          <p:nvPr>
            <p:ph idx="1"/>
          </p:nvPr>
        </p:nvSpPr>
        <p:spPr>
          <a:xfrm>
            <a:off x="677334" y="2242278"/>
            <a:ext cx="7949687" cy="4685904"/>
          </a:xfrm>
        </p:spPr>
        <p:txBody>
          <a:bodyPr vert="horz" lIns="91440" tIns="45720" rIns="91440" bIns="45720" rtlCol="0" anchor="t">
            <a:noAutofit/>
          </a:bodyPr>
          <a:lstStyle/>
          <a:p>
            <a:pPr marL="0" indent="0">
              <a:buNone/>
            </a:pPr>
            <a:r>
              <a:rPr lang="en-US" sz="3200" i="1" dirty="0" err="1">
                <a:solidFill>
                  <a:srgbClr val="404040"/>
                </a:solidFill>
              </a:rPr>
              <a:t>Hypnagogia</a:t>
            </a:r>
            <a:r>
              <a:rPr lang="en-US" sz="3200" i="1" dirty="0">
                <a:solidFill>
                  <a:srgbClr val="404040"/>
                </a:solidFill>
              </a:rPr>
              <a:t> is not in itself harmful.</a:t>
            </a:r>
            <a:endParaRPr lang="en-US" dirty="0"/>
          </a:p>
          <a:p>
            <a:pPr marL="0" indent="0">
              <a:buNone/>
            </a:pPr>
            <a:br>
              <a:rPr lang="en-US" sz="2800" b="1" dirty="0"/>
            </a:br>
            <a:r>
              <a:rPr lang="en-US" sz="2800" b="1" dirty="0">
                <a:solidFill>
                  <a:schemeClr val="accent2"/>
                </a:solidFill>
              </a:rPr>
              <a:t>However, if the following conditions exist, please seek a healthcare provider’s counsel.</a:t>
            </a:r>
          </a:p>
          <a:p>
            <a:pPr marL="514350" indent="-457200">
              <a:buFont typeface="Arial" charset="2"/>
              <a:buChar char="•"/>
            </a:pPr>
            <a:r>
              <a:rPr lang="en-US" sz="2800" dirty="0"/>
              <a:t>If it interferes with your day-to-day life</a:t>
            </a:r>
            <a:endParaRPr lang="en-US" sz="2800" dirty="0">
              <a:ea typeface="+mn-lt"/>
              <a:cs typeface="+mn-lt"/>
            </a:endParaRPr>
          </a:p>
          <a:p>
            <a:pPr marL="514350" indent="-457200">
              <a:buFont typeface="Arial" charset="2"/>
              <a:buChar char="•"/>
            </a:pPr>
            <a:r>
              <a:rPr lang="en-US" sz="2800" dirty="0">
                <a:ea typeface="+mn-lt"/>
                <a:cs typeface="+mn-lt"/>
              </a:rPr>
              <a:t>If it is tied to underlying health conditions, such as insomnia, Alzheimer’s, or depression </a:t>
            </a:r>
          </a:p>
          <a:p>
            <a:pPr marL="0" indent="0" algn="ctr">
              <a:buNone/>
            </a:pPr>
            <a:endParaRPr lang="en-US" sz="2500" b="1">
              <a:solidFill>
                <a:schemeClr val="accent2"/>
              </a:solidFill>
            </a:endParaRPr>
          </a:p>
        </p:txBody>
      </p:sp>
    </p:spTree>
    <p:extLst>
      <p:ext uri="{BB962C8B-B14F-4D97-AF65-F5344CB8AC3E}">
        <p14:creationId xmlns:p14="http://schemas.microsoft.com/office/powerpoint/2010/main" val="23037268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1" name="Group 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42" name="Rectangle 2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2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4"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Isosceles Triangle 2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47" name="Rectangle 3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girl reflected into window glass, lights and streets blurring behind her. ">
            <a:extLst>
              <a:ext uri="{FF2B5EF4-FFF2-40B4-BE49-F238E27FC236}">
                <a16:creationId xmlns:a16="http://schemas.microsoft.com/office/drawing/2014/main" id="{AFD8FC0D-6653-CC41-B712-894E0C275ECA}"/>
              </a:ext>
            </a:extLst>
          </p:cNvPr>
          <p:cNvPicPr>
            <a:picLocks noGrp="1" noChangeAspect="1"/>
          </p:cNvPicPr>
          <p:nvPr>
            <p:ph type="pic" idx="1"/>
          </p:nvPr>
        </p:nvPicPr>
        <p:blipFill rotWithShape="1">
          <a:blip r:embed="rId3"/>
          <a:srcRect t="33227" b="33227"/>
          <a:stretch/>
        </p:blipFill>
        <p:spPr>
          <a:xfrm>
            <a:off x="1126309" y="1126153"/>
            <a:ext cx="9941259" cy="4446529"/>
          </a:xfrm>
          <a:prstGeom prst="rect">
            <a:avLst/>
          </a:prstGeom>
        </p:spPr>
      </p:pic>
      <p:sp>
        <p:nvSpPr>
          <p:cNvPr id="2" name="Rectangle 1">
            <a:extLst>
              <a:ext uri="{FF2B5EF4-FFF2-40B4-BE49-F238E27FC236}">
                <a16:creationId xmlns:a16="http://schemas.microsoft.com/office/drawing/2014/main" id="{7838767E-4009-FF4A-96FC-1D0E2A01EAE8}"/>
              </a:ext>
            </a:extLst>
          </p:cNvPr>
          <p:cNvSpPr/>
          <p:nvPr/>
        </p:nvSpPr>
        <p:spPr>
          <a:xfrm>
            <a:off x="1130478" y="5624370"/>
            <a:ext cx="9945152" cy="523220"/>
          </a:xfrm>
          <a:prstGeom prst="rect">
            <a:avLst/>
          </a:prstGeom>
        </p:spPr>
        <p:txBody>
          <a:bodyPr wrap="square" lIns="91440" tIns="45720" rIns="91440" bIns="45720" anchor="t">
            <a:spAutoFit/>
          </a:bodyPr>
          <a:lstStyle/>
          <a:p>
            <a:pPr algn="ctr"/>
            <a:r>
              <a:rPr lang="en-US" sz="2800" i="1">
                <a:solidFill>
                  <a:schemeClr val="accent1"/>
                </a:solidFill>
                <a:latin typeface="+mj-lt"/>
              </a:rPr>
              <a:t>"Reflection"</a:t>
            </a:r>
            <a:endParaRPr lang="en-US" sz="2800">
              <a:solidFill>
                <a:schemeClr val="accent1"/>
              </a:solidFill>
            </a:endParaRPr>
          </a:p>
        </p:txBody>
      </p:sp>
    </p:spTree>
    <p:extLst>
      <p:ext uri="{BB962C8B-B14F-4D97-AF65-F5344CB8AC3E}">
        <p14:creationId xmlns:p14="http://schemas.microsoft.com/office/powerpoint/2010/main" val="26561200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0" name="Rectangle 19">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5245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1267"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7"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271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9">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2712"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6"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7"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Shape 35">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8A82A2-4720-474C-AD7F-43D16DFCA287}"/>
              </a:ext>
            </a:extLst>
          </p:cNvPr>
          <p:cNvSpPr>
            <a:spLocks noGrp="1"/>
          </p:cNvSpPr>
          <p:nvPr>
            <p:ph type="title"/>
          </p:nvPr>
        </p:nvSpPr>
        <p:spPr>
          <a:xfrm>
            <a:off x="1554120" y="1020871"/>
            <a:ext cx="6960759" cy="2849671"/>
          </a:xfrm>
        </p:spPr>
        <p:txBody>
          <a:bodyPr vert="horz" lIns="91440" tIns="45720" rIns="91440" bIns="45720" rtlCol="0" anchor="b">
            <a:normAutofit/>
          </a:bodyPr>
          <a:lstStyle/>
          <a:p>
            <a:r>
              <a:rPr lang="en-US" sz="6600">
                <a:solidFill>
                  <a:srgbClr val="FFFFFF"/>
                </a:solidFill>
              </a:rPr>
              <a:t>Lens of Discovery</a:t>
            </a:r>
          </a:p>
        </p:txBody>
      </p:sp>
      <p:sp>
        <p:nvSpPr>
          <p:cNvPr id="3" name="Content Placeholder 2">
            <a:extLst>
              <a:ext uri="{FF2B5EF4-FFF2-40B4-BE49-F238E27FC236}">
                <a16:creationId xmlns:a16="http://schemas.microsoft.com/office/drawing/2014/main" id="{EFAFE399-A5D2-134B-B2F5-14E0F2E70782}"/>
              </a:ext>
            </a:extLst>
          </p:cNvPr>
          <p:cNvSpPr>
            <a:spLocks noGrp="1"/>
          </p:cNvSpPr>
          <p:nvPr>
            <p:ph type="body" idx="1"/>
          </p:nvPr>
        </p:nvSpPr>
        <p:spPr>
          <a:xfrm>
            <a:off x="1683088" y="3962087"/>
            <a:ext cx="6091300" cy="1399701"/>
          </a:xfrm>
        </p:spPr>
        <p:txBody>
          <a:bodyPr vert="horz" lIns="91440" tIns="45720" rIns="91440" bIns="45720" rtlCol="0" anchor="t">
            <a:noAutofit/>
          </a:bodyPr>
          <a:lstStyle/>
          <a:p>
            <a:r>
              <a:rPr lang="en-US" sz="2500">
                <a:solidFill>
                  <a:srgbClr val="FFFFFF">
                    <a:alpha val="70000"/>
                  </a:srgbClr>
                </a:solidFill>
              </a:rPr>
              <a:t>Creativity in altered states, religious/spiritual meaning, revelation, and cultural differences</a:t>
            </a:r>
          </a:p>
        </p:txBody>
      </p:sp>
      <p:sp>
        <p:nvSpPr>
          <p:cNvPr id="38" name="Isosceles Triangle 37">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92146"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65920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DD6BC9EB-F181-48AB-BCA2-3D1DB20D2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itle 39">
            <a:extLst>
              <a:ext uri="{FF2B5EF4-FFF2-40B4-BE49-F238E27FC236}">
                <a16:creationId xmlns:a16="http://schemas.microsoft.com/office/drawing/2014/main" id="{2331FFAC-F678-BF43-AEED-15295D1C999C}"/>
              </a:ext>
            </a:extLst>
          </p:cNvPr>
          <p:cNvSpPr>
            <a:spLocks noGrp="1"/>
          </p:cNvSpPr>
          <p:nvPr>
            <p:ph type="ctrTitle"/>
          </p:nvPr>
        </p:nvSpPr>
        <p:spPr>
          <a:xfrm>
            <a:off x="1507066" y="999460"/>
            <a:ext cx="5698067" cy="4479852"/>
          </a:xfrm>
        </p:spPr>
        <p:txBody>
          <a:bodyPr anchor="ctr">
            <a:normAutofit/>
          </a:bodyPr>
          <a:lstStyle/>
          <a:p>
            <a:pPr algn="l"/>
            <a:r>
              <a:rPr lang="en-US" sz="2800"/>
              <a:t>“...where the confines of the waking world blend with those of the world of dreams.”</a:t>
            </a:r>
          </a:p>
        </p:txBody>
      </p:sp>
      <p:sp>
        <p:nvSpPr>
          <p:cNvPr id="41" name="Subtitle 40">
            <a:extLst>
              <a:ext uri="{FF2B5EF4-FFF2-40B4-BE49-F238E27FC236}">
                <a16:creationId xmlns:a16="http://schemas.microsoft.com/office/drawing/2014/main" id="{4CD2DEBB-0E76-284F-80DF-CB38F3661781}"/>
              </a:ext>
            </a:extLst>
          </p:cNvPr>
          <p:cNvSpPr>
            <a:spLocks noGrp="1"/>
          </p:cNvSpPr>
          <p:nvPr>
            <p:ph type="subTitle" idx="1"/>
          </p:nvPr>
        </p:nvSpPr>
        <p:spPr>
          <a:xfrm>
            <a:off x="1521443" y="5597521"/>
            <a:ext cx="2673048" cy="798624"/>
          </a:xfrm>
        </p:spPr>
        <p:txBody>
          <a:bodyPr anchor="ctr">
            <a:normAutofit/>
          </a:bodyPr>
          <a:lstStyle/>
          <a:p>
            <a:pPr algn="l"/>
            <a:r>
              <a:rPr lang="en-US" dirty="0">
                <a:solidFill>
                  <a:schemeClr val="bg1">
                    <a:lumMod val="50000"/>
                  </a:schemeClr>
                </a:solidFill>
              </a:rPr>
              <a:t>Edgar Allen Poe, 1846 </a:t>
            </a:r>
          </a:p>
        </p:txBody>
      </p:sp>
      <p:sp>
        <p:nvSpPr>
          <p:cNvPr id="48" name="Isosceles Triangle 47">
            <a:extLst>
              <a:ext uri="{FF2B5EF4-FFF2-40B4-BE49-F238E27FC236}">
                <a16:creationId xmlns:a16="http://schemas.microsoft.com/office/drawing/2014/main" id="{D33AAA80-39DC-4020-9BFF-0718F35C7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50" name="Straight Connector 49">
            <a:extLst>
              <a:ext uri="{FF2B5EF4-FFF2-40B4-BE49-F238E27FC236}">
                <a16:creationId xmlns:a16="http://schemas.microsoft.com/office/drawing/2014/main" id="{C9C5D90B-7EE3-4D26-AB7D-A5A3A6E112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639186"/>
            <a:ext cx="0" cy="3200400"/>
          </a:xfrm>
          <a:prstGeom prst="line">
            <a:avLst/>
          </a:prstGeom>
        </p:spPr>
        <p:style>
          <a:lnRef idx="1">
            <a:schemeClr val="accent1"/>
          </a:lnRef>
          <a:fillRef idx="0">
            <a:schemeClr val="accent1"/>
          </a:fillRef>
          <a:effectRef idx="0">
            <a:schemeClr val="accent1"/>
          </a:effectRef>
          <a:fontRef idx="minor">
            <a:schemeClr val="tx1"/>
          </a:fontRef>
        </p:style>
      </p:cxnSp>
      <p:sp>
        <p:nvSpPr>
          <p:cNvPr id="52" name="Isosceles Triangle 51">
            <a:extLst>
              <a:ext uri="{FF2B5EF4-FFF2-40B4-BE49-F238E27FC236}">
                <a16:creationId xmlns:a16="http://schemas.microsoft.com/office/drawing/2014/main" id="{1177F295-741F-4EFF-B0CA-BE69295AD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flipV="1">
            <a:off x="11349404" y="1217756"/>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8316425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D1BF5-140E-F448-A915-6D26582FF8B6}"/>
              </a:ext>
            </a:extLst>
          </p:cNvPr>
          <p:cNvSpPr>
            <a:spLocks noGrp="1"/>
          </p:cNvSpPr>
          <p:nvPr>
            <p:ph type="title"/>
          </p:nvPr>
        </p:nvSpPr>
        <p:spPr>
          <a:xfrm>
            <a:off x="677334" y="609600"/>
            <a:ext cx="8596668" cy="1320800"/>
          </a:xfrm>
        </p:spPr>
        <p:txBody>
          <a:bodyPr anchor="t">
            <a:normAutofit/>
          </a:bodyPr>
          <a:lstStyle/>
          <a:p>
            <a:br>
              <a:rPr lang="en-US"/>
            </a:br>
            <a:r>
              <a:rPr lang="en-US"/>
              <a:t>Hypnagogia and Creativity</a:t>
            </a:r>
          </a:p>
        </p:txBody>
      </p:sp>
      <p:sp>
        <p:nvSpPr>
          <p:cNvPr id="3" name="Content Placeholder 2">
            <a:extLst>
              <a:ext uri="{FF2B5EF4-FFF2-40B4-BE49-F238E27FC236}">
                <a16:creationId xmlns:a16="http://schemas.microsoft.com/office/drawing/2014/main" id="{DCA3C991-B49D-AF43-8E6A-1A905BBAF339}"/>
              </a:ext>
            </a:extLst>
          </p:cNvPr>
          <p:cNvSpPr>
            <a:spLocks noGrp="1"/>
          </p:cNvSpPr>
          <p:nvPr>
            <p:ph idx="1"/>
          </p:nvPr>
        </p:nvSpPr>
        <p:spPr>
          <a:xfrm>
            <a:off x="677334" y="1885697"/>
            <a:ext cx="3957349" cy="3880773"/>
          </a:xfrm>
        </p:spPr>
        <p:txBody>
          <a:bodyPr vert="horz" lIns="91440" tIns="45720" rIns="91440" bIns="45720" rtlCol="0">
            <a:noAutofit/>
          </a:bodyPr>
          <a:lstStyle/>
          <a:p>
            <a:pPr>
              <a:buFont typeface="Arial" panose="020B0604020202020204" pitchFamily="34" charset="0"/>
              <a:buChar char="•"/>
            </a:pPr>
            <a:r>
              <a:rPr lang="en-US" sz="2800"/>
              <a:t>Edison was known to take naps with steel balls in his hands. As he entered </a:t>
            </a:r>
            <a:r>
              <a:rPr lang="en-US" sz="2800" err="1"/>
              <a:t>hypnagogia</a:t>
            </a:r>
            <a:r>
              <a:rPr lang="en-US" sz="2800"/>
              <a:t>, he would unconsciously drop the balls and come to wakefulness (Charles, 2010). </a:t>
            </a:r>
          </a:p>
        </p:txBody>
      </p:sp>
      <p:pic>
        <p:nvPicPr>
          <p:cNvPr id="5" name="Picture 4">
            <a:extLst>
              <a:ext uri="{FF2B5EF4-FFF2-40B4-BE49-F238E27FC236}">
                <a16:creationId xmlns:a16="http://schemas.microsoft.com/office/drawing/2014/main" id="{8E29C058-9433-6A4F-8298-1041D8BB7CF6}"/>
              </a:ext>
            </a:extLst>
          </p:cNvPr>
          <p:cNvPicPr>
            <a:picLocks noChangeAspect="1"/>
          </p:cNvPicPr>
          <p:nvPr/>
        </p:nvPicPr>
        <p:blipFill>
          <a:blip r:embed="rId3">
            <a:extLst>
              <a:ext uri="{837473B0-CC2E-450A-ABE3-18F120FF3D39}">
                <a1611:picAttrSrcUrl xmlns:a1611="http://schemas.microsoft.com/office/drawing/2016/11/main" r:id="rId4"/>
              </a:ext>
            </a:extLst>
          </a:blip>
          <a:srcRect l="12167" r="12167"/>
          <a:stretch/>
        </p:blipFill>
        <p:spPr>
          <a:xfrm>
            <a:off x="4857451" y="1977902"/>
            <a:ext cx="4415050" cy="3882362"/>
          </a:xfrm>
          <a:prstGeom prst="rect">
            <a:avLst/>
          </a:prstGeom>
        </p:spPr>
      </p:pic>
      <p:sp>
        <p:nvSpPr>
          <p:cNvPr id="4" name="TextBox 3">
            <a:extLst>
              <a:ext uri="{FF2B5EF4-FFF2-40B4-BE49-F238E27FC236}">
                <a16:creationId xmlns:a16="http://schemas.microsoft.com/office/drawing/2014/main" id="{0E15B783-94CF-0E47-A71B-D70C24DA2616}"/>
              </a:ext>
            </a:extLst>
          </p:cNvPr>
          <p:cNvSpPr txBox="1"/>
          <p:nvPr/>
        </p:nvSpPr>
        <p:spPr>
          <a:xfrm>
            <a:off x="4857451" y="5860265"/>
            <a:ext cx="4415050" cy="230832"/>
          </a:xfrm>
          <a:prstGeom prst="rect">
            <a:avLst/>
          </a:prstGeom>
          <a:noFill/>
        </p:spPr>
        <p:txBody>
          <a:bodyPr wrap="square" rtlCol="0">
            <a:spAutoFit/>
          </a:bodyPr>
          <a:lstStyle/>
          <a:p>
            <a:r>
              <a:rPr lang="en-US" sz="900">
                <a:hlinkClick r:id="rId4" tooltip="http://www.flickr.com/photos/3059349393/4089727874/"/>
              </a:rPr>
              <a:t>This Photo</a:t>
            </a:r>
            <a:r>
              <a:rPr lang="en-US" sz="900"/>
              <a:t> by Unknown Author is licensed under </a:t>
            </a:r>
            <a:r>
              <a:rPr lang="en-US" sz="900">
                <a:hlinkClick r:id="rId5" tooltip="https://creativecommons.org/licenses/by/3.0/"/>
              </a:rPr>
              <a:t>CC BY</a:t>
            </a:r>
            <a:endParaRPr lang="en-US" sz="900"/>
          </a:p>
        </p:txBody>
      </p:sp>
    </p:spTree>
    <p:extLst>
      <p:ext uri="{BB962C8B-B14F-4D97-AF65-F5344CB8AC3E}">
        <p14:creationId xmlns:p14="http://schemas.microsoft.com/office/powerpoint/2010/main" val="37011821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D1BF5-140E-F448-A915-6D26582FF8B6}"/>
              </a:ext>
            </a:extLst>
          </p:cNvPr>
          <p:cNvSpPr>
            <a:spLocks noGrp="1"/>
          </p:cNvSpPr>
          <p:nvPr>
            <p:ph type="title"/>
          </p:nvPr>
        </p:nvSpPr>
        <p:spPr>
          <a:xfrm>
            <a:off x="677334" y="609600"/>
            <a:ext cx="8596668" cy="1320800"/>
          </a:xfrm>
        </p:spPr>
        <p:txBody>
          <a:bodyPr anchor="t">
            <a:normAutofit/>
          </a:bodyPr>
          <a:lstStyle/>
          <a:p>
            <a:br>
              <a:rPr lang="en-US"/>
            </a:br>
            <a:r>
              <a:rPr lang="en-US"/>
              <a:t>Hypnagogia and Creativity</a:t>
            </a:r>
          </a:p>
        </p:txBody>
      </p:sp>
      <p:sp>
        <p:nvSpPr>
          <p:cNvPr id="3" name="Content Placeholder 2">
            <a:extLst>
              <a:ext uri="{FF2B5EF4-FFF2-40B4-BE49-F238E27FC236}">
                <a16:creationId xmlns:a16="http://schemas.microsoft.com/office/drawing/2014/main" id="{DCA3C991-B49D-AF43-8E6A-1A905BBAF339}"/>
              </a:ext>
            </a:extLst>
          </p:cNvPr>
          <p:cNvSpPr>
            <a:spLocks noGrp="1"/>
          </p:cNvSpPr>
          <p:nvPr>
            <p:ph idx="1"/>
          </p:nvPr>
        </p:nvSpPr>
        <p:spPr>
          <a:xfrm>
            <a:off x="677334" y="1885698"/>
            <a:ext cx="3957349" cy="3880773"/>
          </a:xfrm>
        </p:spPr>
        <p:txBody>
          <a:bodyPr vert="horz" lIns="91440" tIns="45720" rIns="91440" bIns="45720" rtlCol="0">
            <a:normAutofit/>
          </a:bodyPr>
          <a:lstStyle/>
          <a:p>
            <a:pPr>
              <a:buFont typeface="Arial" panose="020B0604020202020204" pitchFamily="34" charset="0"/>
              <a:buChar char="•"/>
            </a:pPr>
            <a:r>
              <a:rPr lang="en-US" sz="2800"/>
              <a:t>Dali used </a:t>
            </a:r>
            <a:r>
              <a:rPr lang="en-US" sz="2800" err="1"/>
              <a:t>hypnagogia</a:t>
            </a:r>
            <a:r>
              <a:rPr lang="en-US" sz="2800"/>
              <a:t> to solve creative problems and brainstorm his paintings (Courier Corporation, 1992). </a:t>
            </a:r>
          </a:p>
        </p:txBody>
      </p:sp>
      <p:pic>
        <p:nvPicPr>
          <p:cNvPr id="5" name="Picture 4">
            <a:extLst>
              <a:ext uri="{FF2B5EF4-FFF2-40B4-BE49-F238E27FC236}">
                <a16:creationId xmlns:a16="http://schemas.microsoft.com/office/drawing/2014/main" id="{6A6B0AE8-E33A-934E-AF23-BE618357C075}"/>
              </a:ext>
            </a:extLst>
          </p:cNvPr>
          <p:cNvPicPr>
            <a:picLocks noChangeAspect="1"/>
          </p:cNvPicPr>
          <p:nvPr/>
        </p:nvPicPr>
        <p:blipFill>
          <a:blip r:embed="rId3">
            <a:extLst>
              <a:ext uri="{837473B0-CC2E-450A-ABE3-18F120FF3D39}">
                <a1611:picAttrSrcUrl xmlns:a1611="http://schemas.microsoft.com/office/drawing/2016/11/main" r:id="rId4"/>
              </a:ext>
            </a:extLst>
          </a:blip>
          <a:srcRect t="14533" b="14533"/>
          <a:stretch/>
        </p:blipFill>
        <p:spPr>
          <a:xfrm>
            <a:off x="4857451" y="1953712"/>
            <a:ext cx="4415050" cy="3882362"/>
          </a:xfrm>
          <a:prstGeom prst="rect">
            <a:avLst/>
          </a:prstGeom>
        </p:spPr>
      </p:pic>
      <p:sp>
        <p:nvSpPr>
          <p:cNvPr id="4" name="TextBox 3">
            <a:extLst>
              <a:ext uri="{FF2B5EF4-FFF2-40B4-BE49-F238E27FC236}">
                <a16:creationId xmlns:a16="http://schemas.microsoft.com/office/drawing/2014/main" id="{2ACF3EE0-B79B-BA4A-B69F-DBAACF0836E0}"/>
              </a:ext>
            </a:extLst>
          </p:cNvPr>
          <p:cNvSpPr txBox="1"/>
          <p:nvPr/>
        </p:nvSpPr>
        <p:spPr>
          <a:xfrm>
            <a:off x="4857451" y="5836074"/>
            <a:ext cx="4415050" cy="230832"/>
          </a:xfrm>
          <a:prstGeom prst="rect">
            <a:avLst/>
          </a:prstGeom>
          <a:noFill/>
        </p:spPr>
        <p:txBody>
          <a:bodyPr wrap="square" rtlCol="0">
            <a:spAutoFit/>
          </a:bodyPr>
          <a:lstStyle/>
          <a:p>
            <a:r>
              <a:rPr lang="en-US" sz="900">
                <a:hlinkClick r:id="rId4" tooltip="http://geddiz.deviantart.com/art/Portrait-Study-Salvador-Dali-350248835"/>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10889556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A1D72-0A60-3A45-AE06-9B0AA0BC80D9}"/>
              </a:ext>
            </a:extLst>
          </p:cNvPr>
          <p:cNvSpPr>
            <a:spLocks noGrp="1"/>
          </p:cNvSpPr>
          <p:nvPr>
            <p:ph type="title"/>
          </p:nvPr>
        </p:nvSpPr>
        <p:spPr/>
        <p:txBody>
          <a:bodyPr/>
          <a:lstStyle/>
          <a:p>
            <a:br>
              <a:rPr lang="en-US"/>
            </a:br>
            <a:r>
              <a:rPr lang="en-US"/>
              <a:t>Hypnagogia and Creativity</a:t>
            </a:r>
            <a:endParaRPr lang="en-US">
              <a:solidFill>
                <a:srgbClr val="00B0F0"/>
              </a:solidFill>
            </a:endParaRPr>
          </a:p>
        </p:txBody>
      </p:sp>
      <p:sp>
        <p:nvSpPr>
          <p:cNvPr id="3" name="Content Placeholder 2">
            <a:extLst>
              <a:ext uri="{FF2B5EF4-FFF2-40B4-BE49-F238E27FC236}">
                <a16:creationId xmlns:a16="http://schemas.microsoft.com/office/drawing/2014/main" id="{8AD644F3-DD34-C148-B9DA-850A621AC80B}"/>
              </a:ext>
            </a:extLst>
          </p:cNvPr>
          <p:cNvSpPr>
            <a:spLocks noGrp="1"/>
          </p:cNvSpPr>
          <p:nvPr>
            <p:ph idx="1"/>
          </p:nvPr>
        </p:nvSpPr>
        <p:spPr>
          <a:xfrm>
            <a:off x="677334" y="1885552"/>
            <a:ext cx="8596668" cy="4622730"/>
          </a:xfrm>
        </p:spPr>
        <p:txBody>
          <a:bodyPr vert="horz" lIns="91440" tIns="45720" rIns="91440" bIns="45720" rtlCol="0" anchor="t">
            <a:normAutofit/>
          </a:bodyPr>
          <a:lstStyle/>
          <a:p>
            <a:pPr>
              <a:buFont typeface="Arial" panose="020B0604020202020204" pitchFamily="34" charset="0"/>
              <a:buChar char="•"/>
            </a:pPr>
            <a:r>
              <a:rPr lang="en-US" sz="2800"/>
              <a:t>A study showed that, for individuals with narcolepsy, </a:t>
            </a:r>
            <a:r>
              <a:rPr lang="en-US" sz="2800" err="1"/>
              <a:t>hypnagogia</a:t>
            </a:r>
            <a:r>
              <a:rPr lang="en-US" sz="2800"/>
              <a:t> increased creativity (</a:t>
            </a:r>
            <a:r>
              <a:rPr lang="en-US" sz="2800" err="1"/>
              <a:t>D’Anselmo</a:t>
            </a:r>
            <a:r>
              <a:rPr lang="en-US" sz="2800"/>
              <a:t>, et al. 2020).</a:t>
            </a:r>
          </a:p>
          <a:p>
            <a:pPr>
              <a:buFont typeface="Arial" panose="020B0604020202020204" pitchFamily="34" charset="0"/>
              <a:buChar char="•"/>
            </a:pPr>
            <a:r>
              <a:rPr lang="en-US" sz="2800"/>
              <a:t>It is not fully understood how </a:t>
            </a:r>
            <a:r>
              <a:rPr lang="en-US" sz="2800" err="1"/>
              <a:t>hypnagogia</a:t>
            </a:r>
            <a:r>
              <a:rPr lang="en-US" sz="2800"/>
              <a:t> can </a:t>
            </a:r>
            <a:r>
              <a:rPr lang="en-US" sz="2800">
                <a:solidFill>
                  <a:schemeClr val="tx2"/>
                </a:solidFill>
              </a:rPr>
              <a:t>g</a:t>
            </a:r>
            <a:r>
              <a:rPr lang="en-US" sz="2800"/>
              <a:t>enerate novel ideas.</a:t>
            </a:r>
          </a:p>
          <a:p>
            <a:pPr>
              <a:buFont typeface="Arial" panose="020B0604020202020204" pitchFamily="34" charset="0"/>
              <a:buChar char="•"/>
            </a:pPr>
            <a:r>
              <a:rPr lang="en-US" sz="2800"/>
              <a:t>Solutions to complex problems often seem to arise while one is experiencing hypnogogia. </a:t>
            </a:r>
          </a:p>
          <a:p>
            <a:pPr marL="0" indent="0">
              <a:buNone/>
            </a:pPr>
            <a:endParaRPr lang="en-US" sz="2800"/>
          </a:p>
        </p:txBody>
      </p:sp>
    </p:spTree>
    <p:extLst>
      <p:ext uri="{BB962C8B-B14F-4D97-AF65-F5344CB8AC3E}">
        <p14:creationId xmlns:p14="http://schemas.microsoft.com/office/powerpoint/2010/main" val="39684190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36E3-EA9A-3640-938C-F601B8487010}"/>
              </a:ext>
            </a:extLst>
          </p:cNvPr>
          <p:cNvSpPr>
            <a:spLocks noGrp="1"/>
          </p:cNvSpPr>
          <p:nvPr>
            <p:ph type="title"/>
          </p:nvPr>
        </p:nvSpPr>
        <p:spPr/>
        <p:txBody>
          <a:bodyPr/>
          <a:lstStyle/>
          <a:p>
            <a:br>
              <a:rPr lang="en-US"/>
            </a:br>
            <a:r>
              <a:rPr lang="en-US"/>
              <a:t>Hypnagogia and Spirituality</a:t>
            </a:r>
          </a:p>
        </p:txBody>
      </p:sp>
      <p:sp>
        <p:nvSpPr>
          <p:cNvPr id="3" name="Content Placeholder 2">
            <a:extLst>
              <a:ext uri="{FF2B5EF4-FFF2-40B4-BE49-F238E27FC236}">
                <a16:creationId xmlns:a16="http://schemas.microsoft.com/office/drawing/2014/main" id="{6831FEEB-F19D-EE4B-AE9F-93C2BB63C0AE}"/>
              </a:ext>
            </a:extLst>
          </p:cNvPr>
          <p:cNvSpPr>
            <a:spLocks noGrp="1"/>
          </p:cNvSpPr>
          <p:nvPr>
            <p:ph idx="1"/>
          </p:nvPr>
        </p:nvSpPr>
        <p:spPr>
          <a:xfrm>
            <a:off x="677333" y="1885148"/>
            <a:ext cx="8729715" cy="3880223"/>
          </a:xfrm>
        </p:spPr>
        <p:txBody>
          <a:bodyPr vert="horz" lIns="91440" tIns="45720" rIns="91440" bIns="45720" rtlCol="0" anchor="t">
            <a:normAutofit/>
          </a:bodyPr>
          <a:lstStyle/>
          <a:p>
            <a:pPr>
              <a:buFont typeface="Arial" panose="020B0604020202020204" pitchFamily="34" charset="0"/>
              <a:buChar char="•"/>
            </a:pPr>
            <a:r>
              <a:rPr lang="en-US" sz="2800">
                <a:solidFill>
                  <a:schemeClr val="tx2"/>
                </a:solidFill>
              </a:rPr>
              <a:t>Those experiencing </a:t>
            </a:r>
            <a:r>
              <a:rPr lang="en-US" sz="2800" err="1">
                <a:solidFill>
                  <a:schemeClr val="tx2"/>
                </a:solidFill>
              </a:rPr>
              <a:t>hypnagogia</a:t>
            </a:r>
            <a:r>
              <a:rPr lang="en-US" sz="2800">
                <a:solidFill>
                  <a:schemeClr val="tx2"/>
                </a:solidFill>
              </a:rPr>
              <a:t> often indicate a connection to a higher consciousness.</a:t>
            </a:r>
          </a:p>
          <a:p>
            <a:pPr>
              <a:buFont typeface="Arial" panose="020B0604020202020204" pitchFamily="34" charset="0"/>
              <a:buChar char="•"/>
            </a:pPr>
            <a:r>
              <a:rPr lang="en-US" sz="2800">
                <a:solidFill>
                  <a:schemeClr val="tx2"/>
                </a:solidFill>
              </a:rPr>
              <a:t>This seems to occur in a specific period of brain activity in </a:t>
            </a:r>
            <a:r>
              <a:rPr lang="en-US" sz="2800" err="1">
                <a:solidFill>
                  <a:schemeClr val="tx2"/>
                </a:solidFill>
              </a:rPr>
              <a:t>hypnagogia</a:t>
            </a:r>
            <a:r>
              <a:rPr lang="en-US" sz="2800">
                <a:solidFill>
                  <a:schemeClr val="tx2"/>
                </a:solidFill>
              </a:rPr>
              <a:t>, different from the activity that occurs during passive or simple hallucinations.  </a:t>
            </a:r>
          </a:p>
          <a:p>
            <a:pPr>
              <a:buFont typeface="Arial" panose="020B0604020202020204" pitchFamily="34" charset="0"/>
              <a:buChar char="•"/>
            </a:pPr>
            <a:endParaRPr lang="en-US" sz="2800">
              <a:solidFill>
                <a:schemeClr val="tx2"/>
              </a:solidFill>
            </a:endParaRPr>
          </a:p>
        </p:txBody>
      </p:sp>
      <p:sp>
        <p:nvSpPr>
          <p:cNvPr id="4" name="TextBox 3">
            <a:extLst>
              <a:ext uri="{FF2B5EF4-FFF2-40B4-BE49-F238E27FC236}">
                <a16:creationId xmlns:a16="http://schemas.microsoft.com/office/drawing/2014/main" id="{13A8EA5F-B190-499F-B670-049B71728946}"/>
              </a:ext>
            </a:extLst>
          </p:cNvPr>
          <p:cNvSpPr txBox="1"/>
          <p:nvPr/>
        </p:nvSpPr>
        <p:spPr>
          <a:xfrm>
            <a:off x="683491" y="5832764"/>
            <a:ext cx="3378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a:t>
            </a:r>
            <a:r>
              <a:rPr lang="en-US" dirty="0" err="1"/>
              <a:t>D'Anselmo</a:t>
            </a:r>
            <a:r>
              <a:rPr lang="en-US" dirty="0"/>
              <a:t>, A. et al., 2020)</a:t>
            </a:r>
          </a:p>
        </p:txBody>
      </p:sp>
    </p:spTree>
    <p:extLst>
      <p:ext uri="{BB962C8B-B14F-4D97-AF65-F5344CB8AC3E}">
        <p14:creationId xmlns:p14="http://schemas.microsoft.com/office/powerpoint/2010/main" val="1040461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C19A6-A66B-FC46-B9AF-E55D07DF043E}"/>
              </a:ext>
            </a:extLst>
          </p:cNvPr>
          <p:cNvSpPr>
            <a:spLocks noGrp="1"/>
          </p:cNvSpPr>
          <p:nvPr>
            <p:ph type="title"/>
          </p:nvPr>
        </p:nvSpPr>
        <p:spPr/>
        <p:txBody>
          <a:bodyPr/>
          <a:lstStyle/>
          <a:p>
            <a:br>
              <a:rPr lang="en-US"/>
            </a:br>
            <a:r>
              <a:rPr lang="en-US"/>
              <a:t>Purpose of the Presentation</a:t>
            </a:r>
          </a:p>
        </p:txBody>
      </p:sp>
      <p:sp>
        <p:nvSpPr>
          <p:cNvPr id="3" name="Content Placeholder 2">
            <a:extLst>
              <a:ext uri="{FF2B5EF4-FFF2-40B4-BE49-F238E27FC236}">
                <a16:creationId xmlns:a16="http://schemas.microsoft.com/office/drawing/2014/main" id="{39689DBE-0C88-1642-AC5B-F544AB55219B}"/>
              </a:ext>
            </a:extLst>
          </p:cNvPr>
          <p:cNvSpPr>
            <a:spLocks noGrp="1"/>
          </p:cNvSpPr>
          <p:nvPr>
            <p:ph idx="1"/>
          </p:nvPr>
        </p:nvSpPr>
        <p:spPr>
          <a:xfrm>
            <a:off x="115748" y="1488613"/>
            <a:ext cx="8831482" cy="3880773"/>
          </a:xfrm>
        </p:spPr>
        <p:txBody>
          <a:bodyPr vert="horz" lIns="91440" tIns="45720" rIns="91440" bIns="45720" rtlCol="0" anchor="t">
            <a:normAutofit/>
          </a:bodyPr>
          <a:lstStyle/>
          <a:p>
            <a:pPr marL="514350" lvl="1" indent="0">
              <a:spcAft>
                <a:spcPts val="1000"/>
              </a:spcAft>
              <a:buNone/>
            </a:pPr>
            <a:br>
              <a:rPr lang="en-US" sz="3000"/>
            </a:br>
            <a:r>
              <a:rPr lang="en-US" sz="2900"/>
              <a:t>The purpose of this presentation is three-fold:</a:t>
            </a:r>
            <a:r>
              <a:rPr lang="en-US" sz="3200"/>
              <a:t> </a:t>
            </a:r>
            <a:endParaRPr lang="en-US"/>
          </a:p>
          <a:p>
            <a:pPr marL="1428750" lvl="2" indent="-514350">
              <a:buFont typeface="+mj-lt"/>
              <a:buAutoNum type="arabicPeriod"/>
            </a:pPr>
            <a:r>
              <a:rPr lang="en-US" sz="2800"/>
              <a:t>To explore the topic of </a:t>
            </a:r>
            <a:r>
              <a:rPr lang="en-US" sz="2800" err="1"/>
              <a:t>hypnagogia</a:t>
            </a:r>
            <a:r>
              <a:rPr lang="en-US" sz="2800"/>
              <a:t>  </a:t>
            </a:r>
          </a:p>
          <a:p>
            <a:pPr marL="1428750" lvl="2" indent="-514350">
              <a:buFont typeface="+mj-lt"/>
              <a:buAutoNum type="arabicPeriod"/>
            </a:pPr>
            <a:r>
              <a:rPr lang="en-US" sz="2800"/>
              <a:t>To decrease stigma associated with it</a:t>
            </a:r>
          </a:p>
          <a:p>
            <a:pPr marL="1428750" lvl="2" indent="-514350">
              <a:buFont typeface="+mj-lt"/>
              <a:buAutoNum type="arabicPeriod"/>
            </a:pPr>
            <a:r>
              <a:rPr lang="en-US" sz="2800"/>
              <a:t>To better understand the mind</a:t>
            </a:r>
          </a:p>
          <a:p>
            <a:pPr marL="1885950" lvl="3" indent="-514350">
              <a:buAutoNum type="arabicPeriod"/>
            </a:pPr>
            <a:endParaRPr lang="en-US" sz="2900"/>
          </a:p>
        </p:txBody>
      </p:sp>
    </p:spTree>
    <p:extLst>
      <p:ext uri="{BB962C8B-B14F-4D97-AF65-F5344CB8AC3E}">
        <p14:creationId xmlns:p14="http://schemas.microsoft.com/office/powerpoint/2010/main" val="17188240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A1D72-0A60-3A45-AE06-9B0AA0BC80D9}"/>
              </a:ext>
            </a:extLst>
          </p:cNvPr>
          <p:cNvSpPr>
            <a:spLocks noGrp="1"/>
          </p:cNvSpPr>
          <p:nvPr>
            <p:ph type="title"/>
          </p:nvPr>
        </p:nvSpPr>
        <p:spPr/>
        <p:txBody>
          <a:bodyPr/>
          <a:lstStyle/>
          <a:p>
            <a:br>
              <a:rPr lang="en-US"/>
            </a:br>
            <a:r>
              <a:rPr lang="en-US"/>
              <a:t>Altered States and the Imaginal Realm</a:t>
            </a:r>
            <a:endParaRPr lang="en-US">
              <a:solidFill>
                <a:srgbClr val="00B0F0"/>
              </a:solidFill>
            </a:endParaRPr>
          </a:p>
        </p:txBody>
      </p:sp>
      <p:sp>
        <p:nvSpPr>
          <p:cNvPr id="3" name="Content Placeholder 2">
            <a:extLst>
              <a:ext uri="{FF2B5EF4-FFF2-40B4-BE49-F238E27FC236}">
                <a16:creationId xmlns:a16="http://schemas.microsoft.com/office/drawing/2014/main" id="{8AD644F3-DD34-C148-B9DA-850A621AC80B}"/>
              </a:ext>
            </a:extLst>
          </p:cNvPr>
          <p:cNvSpPr>
            <a:spLocks noGrp="1"/>
          </p:cNvSpPr>
          <p:nvPr>
            <p:ph idx="1"/>
          </p:nvPr>
        </p:nvSpPr>
        <p:spPr>
          <a:xfrm>
            <a:off x="677334" y="1884218"/>
            <a:ext cx="8596668" cy="4599640"/>
          </a:xfrm>
        </p:spPr>
        <p:txBody>
          <a:bodyPr vert="horz" lIns="91440" tIns="45720" rIns="91440" bIns="45720" rtlCol="0" anchor="t">
            <a:normAutofit/>
          </a:bodyPr>
          <a:lstStyle/>
          <a:p>
            <a:pPr>
              <a:buFont typeface="Arial" panose="020B0604020202020204" pitchFamily="34" charset="0"/>
              <a:buChar char="•"/>
            </a:pPr>
            <a:r>
              <a:rPr lang="en-US" sz="2800"/>
              <a:t>The imaginal realm is the confluence between different states of consciousness.</a:t>
            </a:r>
          </a:p>
          <a:p>
            <a:pPr lvl="1">
              <a:buFont typeface="Arial" panose="020B0604020202020204" pitchFamily="34" charset="0"/>
              <a:buChar char="•"/>
            </a:pPr>
            <a:r>
              <a:rPr lang="en-US" sz="2400"/>
              <a:t>Differs with every culture and religion </a:t>
            </a:r>
          </a:p>
          <a:p>
            <a:pPr lvl="1">
              <a:buFont typeface="Arial" panose="020B0604020202020204" pitchFamily="34" charset="0"/>
              <a:buChar char="•"/>
            </a:pPr>
            <a:r>
              <a:rPr lang="en-US" sz="2400"/>
              <a:t>Known as a liminal space between physical and spiritual, visible and invisible </a:t>
            </a:r>
          </a:p>
          <a:p>
            <a:pPr lvl="1">
              <a:buFont typeface="Arial" panose="020B0604020202020204" pitchFamily="34" charset="0"/>
              <a:buChar char="•"/>
            </a:pPr>
            <a:r>
              <a:rPr lang="en-US" sz="2400"/>
              <a:t>Place of increased collective perception and creativity</a:t>
            </a:r>
          </a:p>
          <a:p>
            <a:pPr>
              <a:spcBef>
                <a:spcPts val="1800"/>
              </a:spcBef>
              <a:buFont typeface="Arial" panose="020B0604020202020204" pitchFamily="34" charset="0"/>
              <a:buChar char="•"/>
            </a:pPr>
            <a:r>
              <a:rPr lang="en-US" sz="2800"/>
              <a:t>Many altered states seem to lead into or carry aspects of the imaginal realm.</a:t>
            </a:r>
          </a:p>
          <a:p>
            <a:pPr>
              <a:buFont typeface="Arial" panose="020B0604020202020204" pitchFamily="34" charset="0"/>
              <a:buChar char="•"/>
            </a:pPr>
            <a:endParaRPr lang="en-US" sz="2800"/>
          </a:p>
          <a:p>
            <a:pPr marL="0" indent="0">
              <a:buNone/>
            </a:pPr>
            <a:endParaRPr lang="en-US" sz="2800"/>
          </a:p>
        </p:txBody>
      </p:sp>
    </p:spTree>
    <p:extLst>
      <p:ext uri="{BB962C8B-B14F-4D97-AF65-F5344CB8AC3E}">
        <p14:creationId xmlns:p14="http://schemas.microsoft.com/office/powerpoint/2010/main" val="2776511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C3017-E64E-1342-B05F-F4085F526918}"/>
              </a:ext>
            </a:extLst>
          </p:cNvPr>
          <p:cNvSpPr>
            <a:spLocks noGrp="1"/>
          </p:cNvSpPr>
          <p:nvPr>
            <p:ph type="title"/>
          </p:nvPr>
        </p:nvSpPr>
        <p:spPr/>
        <p:txBody>
          <a:bodyPr/>
          <a:lstStyle/>
          <a:p>
            <a:br>
              <a:rPr lang="en-US"/>
            </a:br>
            <a:r>
              <a:rPr lang="en-US"/>
              <a:t>Different Types of Altered States</a:t>
            </a:r>
          </a:p>
        </p:txBody>
      </p:sp>
      <p:sp>
        <p:nvSpPr>
          <p:cNvPr id="3" name="Content Placeholder 2">
            <a:extLst>
              <a:ext uri="{FF2B5EF4-FFF2-40B4-BE49-F238E27FC236}">
                <a16:creationId xmlns:a16="http://schemas.microsoft.com/office/drawing/2014/main" id="{09EA91BF-A02F-3B43-9A10-FB15904EA800}"/>
              </a:ext>
            </a:extLst>
          </p:cNvPr>
          <p:cNvSpPr>
            <a:spLocks noGrp="1"/>
          </p:cNvSpPr>
          <p:nvPr>
            <p:ph idx="1"/>
          </p:nvPr>
        </p:nvSpPr>
        <p:spPr>
          <a:xfrm>
            <a:off x="677334" y="1883498"/>
            <a:ext cx="8596668" cy="3857683"/>
          </a:xfrm>
          <a:ln>
            <a:noFill/>
          </a:ln>
        </p:spPr>
        <p:txBody>
          <a:bodyPr>
            <a:normAutofit/>
          </a:bodyPr>
          <a:lstStyle/>
          <a:p>
            <a:pPr>
              <a:buFont typeface="Arial" panose="020B0604020202020204" pitchFamily="34" charset="0"/>
              <a:buChar char="•"/>
            </a:pPr>
            <a:r>
              <a:rPr lang="en-US" sz="2800"/>
              <a:t>Meditation</a:t>
            </a:r>
          </a:p>
          <a:p>
            <a:pPr>
              <a:buFont typeface="Arial" panose="020B0604020202020204" pitchFamily="34" charset="0"/>
              <a:buChar char="•"/>
            </a:pPr>
            <a:r>
              <a:rPr lang="en-US" sz="2800"/>
              <a:t>Visions</a:t>
            </a:r>
            <a:endParaRPr lang="en-US" sz="2600"/>
          </a:p>
          <a:p>
            <a:pPr>
              <a:buFont typeface="Arial" panose="020B0604020202020204" pitchFamily="34" charset="0"/>
              <a:buChar char="•"/>
            </a:pPr>
            <a:r>
              <a:rPr lang="en-US" sz="2800"/>
              <a:t>Peak experience </a:t>
            </a:r>
          </a:p>
          <a:p>
            <a:pPr>
              <a:buFont typeface="Arial" panose="020B0604020202020204" pitchFamily="34" charset="0"/>
              <a:buChar char="•"/>
            </a:pPr>
            <a:r>
              <a:rPr lang="en-US" sz="2800"/>
              <a:t>Lucid dreams</a:t>
            </a:r>
          </a:p>
          <a:p>
            <a:pPr marL="0" indent="0">
              <a:buNone/>
            </a:pPr>
            <a:endParaRPr lang="en-US" sz="2800"/>
          </a:p>
        </p:txBody>
      </p:sp>
    </p:spTree>
    <p:extLst>
      <p:ext uri="{BB962C8B-B14F-4D97-AF65-F5344CB8AC3E}">
        <p14:creationId xmlns:p14="http://schemas.microsoft.com/office/powerpoint/2010/main" val="28964019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C3017-E64E-1342-B05F-F4085F526918}"/>
              </a:ext>
            </a:extLst>
          </p:cNvPr>
          <p:cNvSpPr>
            <a:spLocks noGrp="1"/>
          </p:cNvSpPr>
          <p:nvPr>
            <p:ph type="title"/>
          </p:nvPr>
        </p:nvSpPr>
        <p:spPr/>
        <p:txBody>
          <a:bodyPr/>
          <a:lstStyle/>
          <a:p>
            <a:br>
              <a:rPr lang="en-US"/>
            </a:br>
            <a:r>
              <a:rPr lang="en-US"/>
              <a:t>How is </a:t>
            </a:r>
            <a:r>
              <a:rPr lang="en-US" err="1"/>
              <a:t>Hypnagogia</a:t>
            </a:r>
            <a:r>
              <a:rPr lang="en-US"/>
              <a:t> Different?</a:t>
            </a:r>
          </a:p>
        </p:txBody>
      </p:sp>
      <p:sp>
        <p:nvSpPr>
          <p:cNvPr id="3" name="Content Placeholder 2">
            <a:extLst>
              <a:ext uri="{FF2B5EF4-FFF2-40B4-BE49-F238E27FC236}">
                <a16:creationId xmlns:a16="http://schemas.microsoft.com/office/drawing/2014/main" id="{09EA91BF-A02F-3B43-9A10-FB15904EA800}"/>
              </a:ext>
            </a:extLst>
          </p:cNvPr>
          <p:cNvSpPr>
            <a:spLocks noGrp="1"/>
          </p:cNvSpPr>
          <p:nvPr>
            <p:ph idx="1"/>
          </p:nvPr>
        </p:nvSpPr>
        <p:spPr>
          <a:xfrm>
            <a:off x="677334" y="1884047"/>
            <a:ext cx="8596668" cy="3869228"/>
          </a:xfrm>
          <a:ln>
            <a:noFill/>
          </a:ln>
        </p:spPr>
        <p:txBody>
          <a:bodyPr>
            <a:normAutofit/>
          </a:bodyPr>
          <a:lstStyle/>
          <a:p>
            <a:pPr>
              <a:buFont typeface="Arial" panose="020B0604020202020204" pitchFamily="34" charset="0"/>
              <a:buChar char="•"/>
            </a:pPr>
            <a:r>
              <a:rPr lang="en-US" sz="2800"/>
              <a:t>Occurs while asleep </a:t>
            </a:r>
          </a:p>
          <a:p>
            <a:pPr>
              <a:buFont typeface="Arial" panose="020B0604020202020204" pitchFamily="34" charset="0"/>
              <a:buChar char="•"/>
            </a:pPr>
            <a:r>
              <a:rPr lang="en-US" sz="2800"/>
              <a:t>Different brain wave activity </a:t>
            </a:r>
          </a:p>
          <a:p>
            <a:pPr>
              <a:buFont typeface="Arial" panose="020B0604020202020204" pitchFamily="34" charset="0"/>
              <a:buChar char="•"/>
            </a:pPr>
            <a:r>
              <a:rPr lang="en-US" sz="2800"/>
              <a:t>Altered level of perception </a:t>
            </a:r>
          </a:p>
          <a:p>
            <a:pPr marL="0" indent="0">
              <a:buNone/>
            </a:pPr>
            <a:endParaRPr lang="en-US" sz="2800"/>
          </a:p>
        </p:txBody>
      </p:sp>
    </p:spTree>
    <p:extLst>
      <p:ext uri="{BB962C8B-B14F-4D97-AF65-F5344CB8AC3E}">
        <p14:creationId xmlns:p14="http://schemas.microsoft.com/office/powerpoint/2010/main" val="35130468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66" name="Straight Connector 65">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8"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9"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0" name="Isosceles Triangle 69">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3"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4" name="Isosceles Triangle 73">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Isosceles Triangle 74">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77" name="Rectangle 76">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0" name="Straight Connector 79">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1"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2"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Isosceles Triangle 82">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4"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5"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6"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7" name="Isosceles Triangle 86">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8" name="Isosceles Triangle 87">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90" name="Rectangle 89">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A boy standing in front of an aquarium full of jellyfish.">
            <a:extLst>
              <a:ext uri="{FF2B5EF4-FFF2-40B4-BE49-F238E27FC236}">
                <a16:creationId xmlns:a16="http://schemas.microsoft.com/office/drawing/2014/main" id="{3F714CAF-DFDA-D440-A8D0-B63B1961DBF7}"/>
              </a:ext>
            </a:extLst>
          </p:cNvPr>
          <p:cNvPicPr>
            <a:picLocks noChangeAspect="1"/>
          </p:cNvPicPr>
          <p:nvPr/>
        </p:nvPicPr>
        <p:blipFill rotWithShape="1">
          <a:blip r:embed="rId3"/>
          <a:srcRect t="8840" b="30838"/>
          <a:stretch/>
        </p:blipFill>
        <p:spPr>
          <a:xfrm>
            <a:off x="2016615" y="1120448"/>
            <a:ext cx="8160646" cy="4446613"/>
          </a:xfrm>
          <a:prstGeom prst="rect">
            <a:avLst/>
          </a:prstGeom>
        </p:spPr>
      </p:pic>
      <p:sp>
        <p:nvSpPr>
          <p:cNvPr id="2" name="Rectangle 1">
            <a:extLst>
              <a:ext uri="{FF2B5EF4-FFF2-40B4-BE49-F238E27FC236}">
                <a16:creationId xmlns:a16="http://schemas.microsoft.com/office/drawing/2014/main" id="{6EEC7FEA-EBB1-E94F-AEF6-8759A910C07C}"/>
              </a:ext>
            </a:extLst>
          </p:cNvPr>
          <p:cNvSpPr/>
          <p:nvPr/>
        </p:nvSpPr>
        <p:spPr>
          <a:xfrm>
            <a:off x="2020013" y="5617098"/>
            <a:ext cx="8148412" cy="523220"/>
          </a:xfrm>
          <a:prstGeom prst="rect">
            <a:avLst/>
          </a:prstGeom>
        </p:spPr>
        <p:txBody>
          <a:bodyPr wrap="square" lIns="91440" tIns="45720" rIns="91440" bIns="45720" anchor="t">
            <a:spAutoFit/>
          </a:bodyPr>
          <a:lstStyle/>
          <a:p>
            <a:pPr algn="ctr"/>
            <a:r>
              <a:rPr lang="en-US" sz="2800" i="1">
                <a:solidFill>
                  <a:schemeClr val="accent1"/>
                </a:solidFill>
                <a:latin typeface="+mj-lt"/>
              </a:rPr>
              <a:t>"Incandescent"</a:t>
            </a:r>
            <a:endParaRPr lang="en-US">
              <a:solidFill>
                <a:schemeClr val="accent1"/>
              </a:solidFill>
            </a:endParaRPr>
          </a:p>
        </p:txBody>
      </p:sp>
    </p:spTree>
    <p:extLst>
      <p:ext uri="{BB962C8B-B14F-4D97-AF65-F5344CB8AC3E}">
        <p14:creationId xmlns:p14="http://schemas.microsoft.com/office/powerpoint/2010/main" val="13348776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87082-0980-7F46-B93D-0BF70D5A4FCC}"/>
              </a:ext>
            </a:extLst>
          </p:cNvPr>
          <p:cNvSpPr>
            <a:spLocks noGrp="1"/>
          </p:cNvSpPr>
          <p:nvPr>
            <p:ph type="title"/>
          </p:nvPr>
        </p:nvSpPr>
        <p:spPr/>
        <p:txBody>
          <a:bodyPr/>
          <a:lstStyle/>
          <a:p>
            <a:br>
              <a:rPr lang="en-US"/>
            </a:br>
            <a:r>
              <a:rPr lang="en-US"/>
              <a:t>Hypnagogia and Culture</a:t>
            </a:r>
          </a:p>
        </p:txBody>
      </p:sp>
      <p:sp>
        <p:nvSpPr>
          <p:cNvPr id="3" name="Content Placeholder 2">
            <a:extLst>
              <a:ext uri="{FF2B5EF4-FFF2-40B4-BE49-F238E27FC236}">
                <a16:creationId xmlns:a16="http://schemas.microsoft.com/office/drawing/2014/main" id="{9B0CA0F5-460A-164B-92F3-BD2941436B80}"/>
              </a:ext>
            </a:extLst>
          </p:cNvPr>
          <p:cNvSpPr>
            <a:spLocks noGrp="1"/>
          </p:cNvSpPr>
          <p:nvPr>
            <p:ph idx="1"/>
          </p:nvPr>
        </p:nvSpPr>
        <p:spPr>
          <a:xfrm>
            <a:off x="677334" y="1883498"/>
            <a:ext cx="8596668" cy="3880773"/>
          </a:xfrm>
        </p:spPr>
        <p:txBody>
          <a:bodyPr vert="horz" lIns="91440" tIns="45720" rIns="91440" bIns="45720" rtlCol="0" anchor="t">
            <a:noAutofit/>
          </a:bodyPr>
          <a:lstStyle/>
          <a:p>
            <a:pPr marL="0" indent="0">
              <a:buNone/>
            </a:pPr>
            <a:r>
              <a:rPr lang="en-US" sz="2700"/>
              <a:t>Cultures such as many of those found in the United States often see hallucinations as a violation of the mind, while other cultures see hallucinations as connections with spirits or loved ones (Luhrmann et al., 2015).</a:t>
            </a:r>
          </a:p>
        </p:txBody>
      </p:sp>
    </p:spTree>
    <p:extLst>
      <p:ext uri="{BB962C8B-B14F-4D97-AF65-F5344CB8AC3E}">
        <p14:creationId xmlns:p14="http://schemas.microsoft.com/office/powerpoint/2010/main" val="42110869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0CFB9-D8F7-114D-B170-0F2E5889EEAC}"/>
              </a:ext>
            </a:extLst>
          </p:cNvPr>
          <p:cNvSpPr>
            <a:spLocks noGrp="1"/>
          </p:cNvSpPr>
          <p:nvPr>
            <p:ph type="title"/>
          </p:nvPr>
        </p:nvSpPr>
        <p:spPr/>
        <p:txBody>
          <a:bodyPr/>
          <a:lstStyle/>
          <a:p>
            <a:br>
              <a:rPr lang="en-US"/>
            </a:br>
            <a:r>
              <a:rPr lang="en-US"/>
              <a:t>Hypnagogia and Culture</a:t>
            </a:r>
          </a:p>
        </p:txBody>
      </p:sp>
      <p:sp>
        <p:nvSpPr>
          <p:cNvPr id="3" name="Content Placeholder 2">
            <a:extLst>
              <a:ext uri="{FF2B5EF4-FFF2-40B4-BE49-F238E27FC236}">
                <a16:creationId xmlns:a16="http://schemas.microsoft.com/office/drawing/2014/main" id="{BD3A0442-A2F3-A64E-8CA1-F2AC1573248A}"/>
              </a:ext>
            </a:extLst>
          </p:cNvPr>
          <p:cNvSpPr>
            <a:spLocks noGrp="1"/>
          </p:cNvSpPr>
          <p:nvPr>
            <p:ph idx="1"/>
          </p:nvPr>
        </p:nvSpPr>
        <p:spPr>
          <a:xfrm>
            <a:off x="677334" y="1871953"/>
            <a:ext cx="8596668" cy="3880773"/>
          </a:xfrm>
        </p:spPr>
        <p:txBody>
          <a:bodyPr vert="horz" lIns="91440" tIns="45720" rIns="91440" bIns="45720" rtlCol="0" anchor="t">
            <a:normAutofit/>
          </a:bodyPr>
          <a:lstStyle/>
          <a:p>
            <a:pPr>
              <a:buFont typeface="Arial" panose="020B0604020202020204" pitchFamily="34" charset="0"/>
              <a:buChar char="•"/>
            </a:pPr>
            <a:r>
              <a:rPr lang="en-US" sz="2800"/>
              <a:t>Different cultures often have similar explanations of hallucinations</a:t>
            </a:r>
          </a:p>
          <a:p>
            <a:pPr lvl="1">
              <a:buFont typeface="Arial" panose="020B0604020202020204" pitchFamily="34" charset="0"/>
              <a:buChar char="•"/>
            </a:pPr>
            <a:r>
              <a:rPr lang="en-US" sz="2500"/>
              <a:t>Demonic or angelic figures</a:t>
            </a:r>
          </a:p>
          <a:p>
            <a:pPr lvl="1">
              <a:buFont typeface="Arial" panose="020B0604020202020204" pitchFamily="34" charset="0"/>
              <a:buChar char="•"/>
            </a:pPr>
            <a:r>
              <a:rPr lang="en-US" sz="2500"/>
              <a:t>Wise, loving, eternal presence </a:t>
            </a:r>
          </a:p>
          <a:p>
            <a:pPr lvl="1">
              <a:buFont typeface="Arial" panose="020B0604020202020204" pitchFamily="34" charset="0"/>
              <a:buChar char="•"/>
            </a:pPr>
            <a:r>
              <a:rPr lang="en-US" sz="2500"/>
              <a:t>Symbols of death or healing </a:t>
            </a:r>
          </a:p>
        </p:txBody>
      </p:sp>
    </p:spTree>
    <p:extLst>
      <p:ext uri="{BB962C8B-B14F-4D97-AF65-F5344CB8AC3E}">
        <p14:creationId xmlns:p14="http://schemas.microsoft.com/office/powerpoint/2010/main" val="28515483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5" name="Rectangle 3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87D7312-A49C-6A4A-85BD-E7A7697FB07D}"/>
              </a:ext>
            </a:extLst>
          </p:cNvPr>
          <p:cNvSpPr/>
          <p:nvPr/>
        </p:nvSpPr>
        <p:spPr>
          <a:xfrm>
            <a:off x="3105316" y="5616421"/>
            <a:ext cx="5984688" cy="523220"/>
          </a:xfrm>
          <a:prstGeom prst="rect">
            <a:avLst/>
          </a:prstGeom>
        </p:spPr>
        <p:txBody>
          <a:bodyPr wrap="square" lIns="91440" tIns="45720" rIns="91440" bIns="45720" anchor="t">
            <a:spAutoFit/>
          </a:bodyPr>
          <a:lstStyle/>
          <a:p>
            <a:pPr algn="ctr"/>
            <a:r>
              <a:rPr lang="en-US" sz="2800" i="1">
                <a:solidFill>
                  <a:schemeClr val="accent1"/>
                </a:solidFill>
                <a:latin typeface="+mj-lt"/>
              </a:rPr>
              <a:t>"Prismatic"</a:t>
            </a:r>
            <a:endParaRPr lang="en-US"/>
          </a:p>
        </p:txBody>
      </p:sp>
      <p:pic>
        <p:nvPicPr>
          <p:cNvPr id="21" name="Picture 22" descr="A picture containing indoor, people&#10;&#10;Description automatically generated">
            <a:extLst>
              <a:ext uri="{FF2B5EF4-FFF2-40B4-BE49-F238E27FC236}">
                <a16:creationId xmlns:a16="http://schemas.microsoft.com/office/drawing/2014/main" id="{0171874C-9483-4B62-95CD-EACF3676BC74}"/>
              </a:ext>
            </a:extLst>
          </p:cNvPr>
          <p:cNvPicPr>
            <a:picLocks noChangeAspect="1"/>
          </p:cNvPicPr>
          <p:nvPr/>
        </p:nvPicPr>
        <p:blipFill>
          <a:blip r:embed="rId3"/>
          <a:stretch>
            <a:fillRect/>
          </a:stretch>
        </p:blipFill>
        <p:spPr>
          <a:xfrm>
            <a:off x="3108036" y="1129230"/>
            <a:ext cx="5975924" cy="4449455"/>
          </a:xfrm>
          <a:prstGeom prst="rect">
            <a:avLst/>
          </a:prstGeom>
        </p:spPr>
      </p:pic>
    </p:spTree>
    <p:extLst>
      <p:ext uri="{BB962C8B-B14F-4D97-AF65-F5344CB8AC3E}">
        <p14:creationId xmlns:p14="http://schemas.microsoft.com/office/powerpoint/2010/main" val="36591104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3" name="Group 7">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5"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12">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Isosceles Triangle 16">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Isosceles Triangle 17">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45" name="Rectangle 19">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21">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5245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7" name="Straight Connector 23">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1267"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48"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7"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271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Isosceles Triangle 29">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2712"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6"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7"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Shape 35">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59685C-E413-5041-8E73-2E6CD723BE12}"/>
              </a:ext>
            </a:extLst>
          </p:cNvPr>
          <p:cNvSpPr>
            <a:spLocks noGrp="1"/>
          </p:cNvSpPr>
          <p:nvPr>
            <p:ph type="title"/>
          </p:nvPr>
        </p:nvSpPr>
        <p:spPr>
          <a:xfrm>
            <a:off x="1554120" y="1020871"/>
            <a:ext cx="6960759" cy="2849671"/>
          </a:xfrm>
        </p:spPr>
        <p:txBody>
          <a:bodyPr vert="horz" lIns="91440" tIns="45720" rIns="91440" bIns="45720" rtlCol="0" anchor="b">
            <a:normAutofit/>
          </a:bodyPr>
          <a:lstStyle/>
          <a:p>
            <a:r>
              <a:rPr lang="en-US" sz="6600">
                <a:solidFill>
                  <a:srgbClr val="FFFFFF"/>
                </a:solidFill>
              </a:rPr>
              <a:t>Conclusion</a:t>
            </a:r>
          </a:p>
        </p:txBody>
      </p:sp>
      <p:sp>
        <p:nvSpPr>
          <p:cNvPr id="3" name="Content Placeholder 2">
            <a:extLst>
              <a:ext uri="{FF2B5EF4-FFF2-40B4-BE49-F238E27FC236}">
                <a16:creationId xmlns:a16="http://schemas.microsoft.com/office/drawing/2014/main" id="{94A317FE-FCC9-E940-A930-070C26C738CE}"/>
              </a:ext>
            </a:extLst>
          </p:cNvPr>
          <p:cNvSpPr>
            <a:spLocks noGrp="1"/>
          </p:cNvSpPr>
          <p:nvPr>
            <p:ph type="body" idx="1"/>
          </p:nvPr>
        </p:nvSpPr>
        <p:spPr>
          <a:xfrm>
            <a:off x="1683088" y="3962088"/>
            <a:ext cx="6112077" cy="1186108"/>
          </a:xfrm>
        </p:spPr>
        <p:txBody>
          <a:bodyPr vert="horz" lIns="91440" tIns="45720" rIns="91440" bIns="45720" rtlCol="0" anchor="t">
            <a:normAutofit/>
          </a:bodyPr>
          <a:lstStyle/>
          <a:p>
            <a:r>
              <a:rPr lang="en-US" sz="2500">
                <a:solidFill>
                  <a:srgbClr val="FFFFFF">
                    <a:alpha val="70000"/>
                  </a:srgbClr>
                </a:solidFill>
              </a:rPr>
              <a:t>Expectations, findings, and Q&amp;A</a:t>
            </a:r>
          </a:p>
        </p:txBody>
      </p:sp>
      <p:sp>
        <p:nvSpPr>
          <p:cNvPr id="38" name="Isosceles Triangle 37">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92146"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13345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DD6BC9EB-F181-48AB-BCA2-3D1DB20D2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itle 39">
            <a:extLst>
              <a:ext uri="{FF2B5EF4-FFF2-40B4-BE49-F238E27FC236}">
                <a16:creationId xmlns:a16="http://schemas.microsoft.com/office/drawing/2014/main" id="{2331FFAC-F678-BF43-AEED-15295D1C999C}"/>
              </a:ext>
            </a:extLst>
          </p:cNvPr>
          <p:cNvSpPr>
            <a:spLocks noGrp="1"/>
          </p:cNvSpPr>
          <p:nvPr>
            <p:ph type="ctrTitle"/>
          </p:nvPr>
        </p:nvSpPr>
        <p:spPr>
          <a:xfrm>
            <a:off x="1507066" y="999460"/>
            <a:ext cx="5698067" cy="4479852"/>
          </a:xfrm>
        </p:spPr>
        <p:txBody>
          <a:bodyPr anchor="ctr">
            <a:normAutofit/>
          </a:bodyPr>
          <a:lstStyle/>
          <a:p>
            <a:pPr algn="l"/>
            <a:r>
              <a:rPr lang="en-US" sz="2800"/>
              <a:t>“I had a dream that the sky was falling, purple bursting through the clouds / Sun exploding on the horizon, golden stars raining down. . .”</a:t>
            </a:r>
          </a:p>
        </p:txBody>
      </p:sp>
      <p:sp>
        <p:nvSpPr>
          <p:cNvPr id="41" name="Subtitle 40">
            <a:extLst>
              <a:ext uri="{FF2B5EF4-FFF2-40B4-BE49-F238E27FC236}">
                <a16:creationId xmlns:a16="http://schemas.microsoft.com/office/drawing/2014/main" id="{4CD2DEBB-0E76-284F-80DF-CB38F3661781}"/>
              </a:ext>
            </a:extLst>
          </p:cNvPr>
          <p:cNvSpPr>
            <a:spLocks noGrp="1"/>
          </p:cNvSpPr>
          <p:nvPr>
            <p:ph type="subTitle" idx="1"/>
          </p:nvPr>
        </p:nvSpPr>
        <p:spPr>
          <a:xfrm>
            <a:off x="1521443" y="5583144"/>
            <a:ext cx="3449425" cy="798624"/>
          </a:xfrm>
        </p:spPr>
        <p:txBody>
          <a:bodyPr anchor="ctr">
            <a:normAutofit/>
          </a:bodyPr>
          <a:lstStyle/>
          <a:p>
            <a:pPr algn="l"/>
            <a:r>
              <a:rPr lang="en-US" dirty="0">
                <a:solidFill>
                  <a:schemeClr val="bg1">
                    <a:lumMod val="50000"/>
                  </a:schemeClr>
                </a:solidFill>
              </a:rPr>
              <a:t>Cassie Jankowski, 2019 </a:t>
            </a:r>
          </a:p>
        </p:txBody>
      </p:sp>
      <p:sp>
        <p:nvSpPr>
          <p:cNvPr id="48" name="Isosceles Triangle 47">
            <a:extLst>
              <a:ext uri="{FF2B5EF4-FFF2-40B4-BE49-F238E27FC236}">
                <a16:creationId xmlns:a16="http://schemas.microsoft.com/office/drawing/2014/main" id="{D33AAA80-39DC-4020-9BFF-0718F35C7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50" name="Straight Connector 49">
            <a:extLst>
              <a:ext uri="{FF2B5EF4-FFF2-40B4-BE49-F238E27FC236}">
                <a16:creationId xmlns:a16="http://schemas.microsoft.com/office/drawing/2014/main" id="{C9C5D90B-7EE3-4D26-AB7D-A5A3A6E112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639186"/>
            <a:ext cx="0" cy="3200400"/>
          </a:xfrm>
          <a:prstGeom prst="line">
            <a:avLst/>
          </a:prstGeom>
        </p:spPr>
        <p:style>
          <a:lnRef idx="1">
            <a:schemeClr val="accent1"/>
          </a:lnRef>
          <a:fillRef idx="0">
            <a:schemeClr val="accent1"/>
          </a:fillRef>
          <a:effectRef idx="0">
            <a:schemeClr val="accent1"/>
          </a:effectRef>
          <a:fontRef idx="minor">
            <a:schemeClr val="tx1"/>
          </a:fontRef>
        </p:style>
      </p:cxnSp>
      <p:sp>
        <p:nvSpPr>
          <p:cNvPr id="52" name="Isosceles Triangle 51">
            <a:extLst>
              <a:ext uri="{FF2B5EF4-FFF2-40B4-BE49-F238E27FC236}">
                <a16:creationId xmlns:a16="http://schemas.microsoft.com/office/drawing/2014/main" id="{1177F295-741F-4EFF-B0CA-BE69295AD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flipV="1">
            <a:off x="11349404" y="1217756"/>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1854014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88A48-044F-904C-9417-9EA1E3EDCB27}"/>
              </a:ext>
            </a:extLst>
          </p:cNvPr>
          <p:cNvSpPr>
            <a:spLocks noGrp="1"/>
          </p:cNvSpPr>
          <p:nvPr>
            <p:ph type="title"/>
          </p:nvPr>
        </p:nvSpPr>
        <p:spPr/>
        <p:txBody>
          <a:bodyPr/>
          <a:lstStyle/>
          <a:p>
            <a:r>
              <a:rPr lang="en-US"/>
              <a:t>What Did I Expect to Find and Why Did I Expect to Find those Results?</a:t>
            </a:r>
          </a:p>
        </p:txBody>
      </p:sp>
      <p:sp>
        <p:nvSpPr>
          <p:cNvPr id="3" name="Content Placeholder 2">
            <a:extLst>
              <a:ext uri="{FF2B5EF4-FFF2-40B4-BE49-F238E27FC236}">
                <a16:creationId xmlns:a16="http://schemas.microsoft.com/office/drawing/2014/main" id="{8E467E68-969E-7940-858F-4FEEDBFFACD2}"/>
              </a:ext>
            </a:extLst>
          </p:cNvPr>
          <p:cNvSpPr>
            <a:spLocks noGrp="1"/>
          </p:cNvSpPr>
          <p:nvPr>
            <p:ph idx="1"/>
          </p:nvPr>
        </p:nvSpPr>
        <p:spPr>
          <a:xfrm>
            <a:off x="677334" y="1871953"/>
            <a:ext cx="8596668" cy="3880773"/>
          </a:xfrm>
        </p:spPr>
        <p:txBody>
          <a:bodyPr vert="horz" lIns="91440" tIns="45720" rIns="91440" bIns="45720" rtlCol="0" anchor="t">
            <a:normAutofit/>
          </a:bodyPr>
          <a:lstStyle/>
          <a:p>
            <a:pPr>
              <a:buFont typeface="Arial" panose="020B0604020202020204" pitchFamily="34" charset="0"/>
              <a:buChar char="•"/>
            </a:pPr>
            <a:r>
              <a:rPr lang="en-US" sz="2800"/>
              <a:t>I expected to discover that </a:t>
            </a:r>
          </a:p>
          <a:p>
            <a:pPr lvl="1">
              <a:buFont typeface="Arial" panose="020B0604020202020204" pitchFamily="34" charset="0"/>
              <a:buChar char="•"/>
            </a:pPr>
            <a:r>
              <a:rPr lang="en-US" sz="2500"/>
              <a:t>There are many more people who experience </a:t>
            </a:r>
            <a:r>
              <a:rPr lang="en-US" sz="2500" err="1"/>
              <a:t>hypnagogia</a:t>
            </a:r>
            <a:r>
              <a:rPr lang="en-US" sz="2500"/>
              <a:t> than are reported due to the social stigma surrounding discussions of altered states.</a:t>
            </a:r>
            <a:endParaRPr lang="en-US" sz="2500">
              <a:solidFill>
                <a:srgbClr val="F75C5C"/>
              </a:solidFill>
            </a:endParaRPr>
          </a:p>
          <a:p>
            <a:pPr lvl="1">
              <a:buFont typeface="Arial" panose="020B0604020202020204" pitchFamily="34" charset="0"/>
              <a:buChar char="•"/>
            </a:pPr>
            <a:r>
              <a:rPr lang="en-US" sz="2500">
                <a:solidFill>
                  <a:schemeClr val="tx2"/>
                </a:solidFill>
              </a:rPr>
              <a:t>There is a lack of conversation around </a:t>
            </a:r>
            <a:r>
              <a:rPr lang="en-US" sz="2500" err="1">
                <a:solidFill>
                  <a:schemeClr val="tx2"/>
                </a:solidFill>
              </a:rPr>
              <a:t>hypnagogia</a:t>
            </a:r>
            <a:r>
              <a:rPr lang="en-US" sz="2500">
                <a:solidFill>
                  <a:schemeClr val="tx2"/>
                </a:solidFill>
              </a:rPr>
              <a:t> because of this social stigma.</a:t>
            </a:r>
          </a:p>
        </p:txBody>
      </p:sp>
    </p:spTree>
    <p:extLst>
      <p:ext uri="{BB962C8B-B14F-4D97-AF65-F5344CB8AC3E}">
        <p14:creationId xmlns:p14="http://schemas.microsoft.com/office/powerpoint/2010/main" val="1156433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DD6C8-86B9-0442-9275-A4BD7ED91417}"/>
              </a:ext>
            </a:extLst>
          </p:cNvPr>
          <p:cNvSpPr>
            <a:spLocks noGrp="1"/>
          </p:cNvSpPr>
          <p:nvPr>
            <p:ph type="title"/>
          </p:nvPr>
        </p:nvSpPr>
        <p:spPr/>
        <p:txBody>
          <a:bodyPr/>
          <a:lstStyle/>
          <a:p>
            <a:r>
              <a:rPr lang="en-US"/>
              <a:t>What Did I Study,</a:t>
            </a:r>
            <a:br>
              <a:rPr lang="en-US"/>
            </a:br>
            <a:r>
              <a:rPr lang="en-US"/>
              <a:t>and Why Is It Important? </a:t>
            </a:r>
          </a:p>
        </p:txBody>
      </p:sp>
      <p:sp>
        <p:nvSpPr>
          <p:cNvPr id="3" name="Content Placeholder 2">
            <a:extLst>
              <a:ext uri="{FF2B5EF4-FFF2-40B4-BE49-F238E27FC236}">
                <a16:creationId xmlns:a16="http://schemas.microsoft.com/office/drawing/2014/main" id="{49E7A789-1B76-3943-9102-8BDAB9CADE67}"/>
              </a:ext>
            </a:extLst>
          </p:cNvPr>
          <p:cNvSpPr>
            <a:spLocks noGrp="1"/>
          </p:cNvSpPr>
          <p:nvPr>
            <p:ph idx="1"/>
          </p:nvPr>
        </p:nvSpPr>
        <p:spPr>
          <a:xfrm>
            <a:off x="677333" y="1872674"/>
            <a:ext cx="9413111" cy="4891092"/>
          </a:xfrm>
        </p:spPr>
        <p:txBody>
          <a:bodyPr vert="horz" lIns="91440" tIns="45720" rIns="91440" bIns="45720" rtlCol="0" anchor="t">
            <a:noAutofit/>
          </a:bodyPr>
          <a:lstStyle/>
          <a:p>
            <a:pPr marL="0" indent="0">
              <a:buNone/>
            </a:pPr>
            <a:r>
              <a:rPr lang="en-US" sz="2800"/>
              <a:t>The focus of this presentation is </a:t>
            </a:r>
            <a:r>
              <a:rPr lang="en-US" sz="2800" err="1"/>
              <a:t>hypnagogia</a:t>
            </a:r>
            <a:r>
              <a:rPr lang="en-US" sz="2800"/>
              <a:t>, a transitional hallucinatory state between sleep and wakefulness. </a:t>
            </a:r>
          </a:p>
          <a:p>
            <a:pPr>
              <a:buFont typeface="Arial" panose="020B0604020202020204" pitchFamily="34" charset="0"/>
              <a:buChar char="•"/>
            </a:pPr>
            <a:r>
              <a:rPr lang="en-US" sz="2400"/>
              <a:t>Hallucinations are heavily stigmatized in American society. </a:t>
            </a:r>
          </a:p>
          <a:p>
            <a:pPr>
              <a:buFont typeface="Arial" panose="020B0604020202020204" pitchFamily="34" charset="0"/>
              <a:buChar char="•"/>
            </a:pPr>
            <a:r>
              <a:rPr lang="en-US" sz="2400"/>
              <a:t>A study of </a:t>
            </a:r>
            <a:r>
              <a:rPr lang="en-US" sz="2400" err="1"/>
              <a:t>hypnagogia</a:t>
            </a:r>
            <a:r>
              <a:rPr lang="en-US" sz="2400"/>
              <a:t> can open new perspectives. These new perspectives would include:</a:t>
            </a:r>
            <a:r>
              <a:rPr lang="en-US" sz="2400">
                <a:ea typeface="+mn-lt"/>
                <a:cs typeface="+mn-lt"/>
              </a:rPr>
              <a:t> </a:t>
            </a:r>
          </a:p>
          <a:p>
            <a:pPr lvl="1">
              <a:buFont typeface="Arial" panose="020B0604020202020204" pitchFamily="34" charset="0"/>
              <a:buChar char="•"/>
            </a:pPr>
            <a:r>
              <a:rPr lang="en-US" sz="2500">
                <a:ea typeface="+mn-lt"/>
                <a:cs typeface="+mn-lt"/>
              </a:rPr>
              <a:t> </a:t>
            </a:r>
            <a:r>
              <a:rPr lang="en-US" sz="2000">
                <a:ea typeface="+mn-lt"/>
                <a:cs typeface="+mn-lt"/>
              </a:rPr>
              <a:t>Liminal (threshold) aspects of our consciousness</a:t>
            </a:r>
          </a:p>
          <a:p>
            <a:pPr lvl="1">
              <a:buFont typeface="Arial" panose="020B0604020202020204" pitchFamily="34" charset="0"/>
              <a:buChar char="•"/>
            </a:pPr>
            <a:r>
              <a:rPr lang="en-US" sz="2000">
                <a:ea typeface="+mn-lt"/>
                <a:cs typeface="+mn-lt"/>
              </a:rPr>
              <a:t> </a:t>
            </a:r>
            <a:r>
              <a:rPr lang="en-US" sz="2000"/>
              <a:t>How we and other cultures view altered states </a:t>
            </a:r>
          </a:p>
          <a:p>
            <a:pPr lvl="1">
              <a:buFont typeface="Arial" panose="020B0604020202020204" pitchFamily="34" charset="0"/>
              <a:buChar char="•"/>
            </a:pPr>
            <a:r>
              <a:rPr lang="en-US" sz="2000"/>
              <a:t> Utilizing altered states as inspiration and creativity</a:t>
            </a:r>
          </a:p>
        </p:txBody>
      </p:sp>
    </p:spTree>
    <p:extLst>
      <p:ext uri="{BB962C8B-B14F-4D97-AF65-F5344CB8AC3E}">
        <p14:creationId xmlns:p14="http://schemas.microsoft.com/office/powerpoint/2010/main" val="14907064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88A48-044F-904C-9417-9EA1E3EDCB27}"/>
              </a:ext>
            </a:extLst>
          </p:cNvPr>
          <p:cNvSpPr>
            <a:spLocks noGrp="1"/>
          </p:cNvSpPr>
          <p:nvPr>
            <p:ph type="title"/>
          </p:nvPr>
        </p:nvSpPr>
        <p:spPr/>
        <p:txBody>
          <a:bodyPr/>
          <a:lstStyle/>
          <a:p>
            <a:r>
              <a:rPr lang="en-US"/>
              <a:t>What Did I Expect to Find and Why Did I Expect to Find those Results?</a:t>
            </a:r>
          </a:p>
        </p:txBody>
      </p:sp>
      <p:sp>
        <p:nvSpPr>
          <p:cNvPr id="3" name="Content Placeholder 2">
            <a:extLst>
              <a:ext uri="{FF2B5EF4-FFF2-40B4-BE49-F238E27FC236}">
                <a16:creationId xmlns:a16="http://schemas.microsoft.com/office/drawing/2014/main" id="{8E467E68-969E-7940-858F-4FEEDBFFACD2}"/>
              </a:ext>
            </a:extLst>
          </p:cNvPr>
          <p:cNvSpPr>
            <a:spLocks noGrp="1"/>
          </p:cNvSpPr>
          <p:nvPr>
            <p:ph idx="1"/>
          </p:nvPr>
        </p:nvSpPr>
        <p:spPr>
          <a:xfrm>
            <a:off x="677334" y="1871953"/>
            <a:ext cx="8596668" cy="3880773"/>
          </a:xfrm>
        </p:spPr>
        <p:txBody>
          <a:bodyPr vert="horz" lIns="91440" tIns="45720" rIns="91440" bIns="45720" rtlCol="0" anchor="t">
            <a:normAutofit/>
          </a:bodyPr>
          <a:lstStyle/>
          <a:p>
            <a:pPr>
              <a:buFont typeface="Arial" panose="020B0604020202020204" pitchFamily="34" charset="0"/>
              <a:buChar char="•"/>
            </a:pPr>
            <a:r>
              <a:rPr lang="en-US" sz="2800">
                <a:solidFill>
                  <a:schemeClr val="tx2"/>
                </a:solidFill>
              </a:rPr>
              <a:t>There is a link between</a:t>
            </a:r>
          </a:p>
          <a:p>
            <a:pPr lvl="1">
              <a:buFont typeface="Arial" panose="020B0604020202020204" pitchFamily="34" charset="0"/>
              <a:buChar char="•"/>
            </a:pPr>
            <a:r>
              <a:rPr lang="en-US" sz="2500">
                <a:solidFill>
                  <a:schemeClr val="tx2"/>
                </a:solidFill>
              </a:rPr>
              <a:t>Altered states of consciousness and increased levels of creativity or spiritual connection due to religious practices </a:t>
            </a:r>
          </a:p>
          <a:p>
            <a:pPr lvl="1">
              <a:buFont typeface="Arial" panose="020B0604020202020204" pitchFamily="34" charset="0"/>
              <a:buChar char="•"/>
            </a:pPr>
            <a:r>
              <a:rPr lang="en-US" sz="2500">
                <a:solidFill>
                  <a:schemeClr val="tx2"/>
                </a:solidFill>
              </a:rPr>
              <a:t>Those with other sleep or mental disorders experiencing </a:t>
            </a:r>
            <a:r>
              <a:rPr lang="en-US" sz="2500" err="1">
                <a:solidFill>
                  <a:schemeClr val="tx2"/>
                </a:solidFill>
              </a:rPr>
              <a:t>hypnagogia</a:t>
            </a:r>
            <a:r>
              <a:rPr lang="en-US" sz="2500">
                <a:solidFill>
                  <a:schemeClr val="tx2"/>
                </a:solidFill>
              </a:rPr>
              <a:t> because of </a:t>
            </a:r>
            <a:r>
              <a:rPr lang="en-US" sz="2500" err="1">
                <a:solidFill>
                  <a:schemeClr val="tx2"/>
                </a:solidFill>
              </a:rPr>
              <a:t>hypnagogia’s</a:t>
            </a:r>
            <a:r>
              <a:rPr lang="en-US" sz="2500">
                <a:solidFill>
                  <a:schemeClr val="tx2"/>
                </a:solidFill>
              </a:rPr>
              <a:t> tie to sleep and hallucinations</a:t>
            </a:r>
          </a:p>
        </p:txBody>
      </p:sp>
    </p:spTree>
    <p:extLst>
      <p:ext uri="{BB962C8B-B14F-4D97-AF65-F5344CB8AC3E}">
        <p14:creationId xmlns:p14="http://schemas.microsoft.com/office/powerpoint/2010/main" val="25858746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3F0D5-FBDE-5D4E-B0E1-2EC519581263}"/>
              </a:ext>
            </a:extLst>
          </p:cNvPr>
          <p:cNvSpPr>
            <a:spLocks noGrp="1"/>
          </p:cNvSpPr>
          <p:nvPr>
            <p:ph type="title"/>
          </p:nvPr>
        </p:nvSpPr>
        <p:spPr/>
        <p:txBody>
          <a:bodyPr/>
          <a:lstStyle/>
          <a:p>
            <a:br>
              <a:rPr lang="en-US"/>
            </a:br>
            <a:r>
              <a:rPr lang="en-US"/>
              <a:t>What Did I Discover? </a:t>
            </a:r>
          </a:p>
        </p:txBody>
      </p:sp>
      <p:sp>
        <p:nvSpPr>
          <p:cNvPr id="6" name="Content Placeholder 5">
            <a:extLst>
              <a:ext uri="{FF2B5EF4-FFF2-40B4-BE49-F238E27FC236}">
                <a16:creationId xmlns:a16="http://schemas.microsoft.com/office/drawing/2014/main" id="{2E43D3D6-CED6-1C43-807F-EE5B4C8D16B6}"/>
              </a:ext>
            </a:extLst>
          </p:cNvPr>
          <p:cNvSpPr>
            <a:spLocks noGrp="1"/>
          </p:cNvSpPr>
          <p:nvPr>
            <p:ph idx="1"/>
          </p:nvPr>
        </p:nvSpPr>
        <p:spPr>
          <a:xfrm>
            <a:off x="677334" y="1872339"/>
            <a:ext cx="8596668" cy="4657150"/>
          </a:xfrm>
        </p:spPr>
        <p:txBody>
          <a:bodyPr vert="horz" lIns="91440" tIns="45720" rIns="91440" bIns="45720" rtlCol="0" anchor="t">
            <a:noAutofit/>
          </a:bodyPr>
          <a:lstStyle/>
          <a:p>
            <a:pPr>
              <a:buFont typeface="Arial" panose="020B0604020202020204" pitchFamily="34" charset="0"/>
              <a:buChar char="•"/>
            </a:pPr>
            <a:r>
              <a:rPr lang="en-US" sz="2800"/>
              <a:t>Hypnagogia is experienced by many that I interviewed. </a:t>
            </a:r>
          </a:p>
          <a:p>
            <a:pPr>
              <a:buFont typeface="Arial" panose="020B0604020202020204" pitchFamily="34" charset="0"/>
              <a:buChar char="•"/>
            </a:pPr>
            <a:r>
              <a:rPr lang="en-US" sz="2800"/>
              <a:t>Hypnagogia has been an artistic muse, study technique, and tool for me to solve problems. </a:t>
            </a:r>
          </a:p>
          <a:p>
            <a:pPr>
              <a:buFont typeface="Arial" panose="020B0604020202020204" pitchFamily="34" charset="0"/>
              <a:buChar char="•"/>
            </a:pPr>
            <a:r>
              <a:rPr lang="en-US" sz="2800"/>
              <a:t>Hypnagogia has many resources dedicated to it, but they are buried and often hard to access.  </a:t>
            </a:r>
          </a:p>
        </p:txBody>
      </p:sp>
    </p:spTree>
    <p:extLst>
      <p:ext uri="{BB962C8B-B14F-4D97-AF65-F5344CB8AC3E}">
        <p14:creationId xmlns:p14="http://schemas.microsoft.com/office/powerpoint/2010/main" val="25773740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88A48-044F-904C-9417-9EA1E3EDCB27}"/>
              </a:ext>
            </a:extLst>
          </p:cNvPr>
          <p:cNvSpPr>
            <a:spLocks noGrp="1"/>
          </p:cNvSpPr>
          <p:nvPr>
            <p:ph type="title"/>
          </p:nvPr>
        </p:nvSpPr>
        <p:spPr/>
        <p:txBody>
          <a:bodyPr/>
          <a:lstStyle/>
          <a:p>
            <a:r>
              <a:rPr lang="en-US"/>
              <a:t>What Did I Discover through the Literature?</a:t>
            </a:r>
          </a:p>
        </p:txBody>
      </p:sp>
      <p:sp>
        <p:nvSpPr>
          <p:cNvPr id="3" name="Content Placeholder 2">
            <a:extLst>
              <a:ext uri="{FF2B5EF4-FFF2-40B4-BE49-F238E27FC236}">
                <a16:creationId xmlns:a16="http://schemas.microsoft.com/office/drawing/2014/main" id="{8E467E68-969E-7940-858F-4FEEDBFFACD2}"/>
              </a:ext>
            </a:extLst>
          </p:cNvPr>
          <p:cNvSpPr>
            <a:spLocks noGrp="1"/>
          </p:cNvSpPr>
          <p:nvPr>
            <p:ph idx="1"/>
          </p:nvPr>
        </p:nvSpPr>
        <p:spPr>
          <a:xfrm>
            <a:off x="677334" y="1918134"/>
            <a:ext cx="8596668" cy="3880773"/>
          </a:xfrm>
        </p:spPr>
        <p:txBody>
          <a:bodyPr vert="horz" lIns="91440" tIns="45720" rIns="91440" bIns="45720" rtlCol="0" anchor="t">
            <a:normAutofit lnSpcReduction="10000"/>
          </a:bodyPr>
          <a:lstStyle/>
          <a:p>
            <a:pPr>
              <a:buFont typeface="Arial" panose="020B0604020202020204" pitchFamily="34" charset="0"/>
              <a:buChar char="•"/>
            </a:pPr>
            <a:r>
              <a:rPr lang="en-US" sz="2800"/>
              <a:t>Many people are afraid to speak about their experiences and mental health (APA, 2020). </a:t>
            </a:r>
          </a:p>
          <a:p>
            <a:pPr>
              <a:buFont typeface="Arial" panose="020B0604020202020204" pitchFamily="34" charset="0"/>
              <a:buChar char="•"/>
            </a:pPr>
            <a:r>
              <a:rPr lang="en-US" sz="2800" err="1"/>
              <a:t>Hypnagogia</a:t>
            </a:r>
            <a:r>
              <a:rPr lang="en-US" sz="2800"/>
              <a:t> is linked to other conditions such as insomnia, sleep deprivation, and mental illnesses (</a:t>
            </a:r>
            <a:r>
              <a:rPr lang="en-US" sz="2800" err="1"/>
              <a:t>Ohayon</a:t>
            </a:r>
            <a:r>
              <a:rPr lang="en-US" sz="2800"/>
              <a:t>, 1996). </a:t>
            </a:r>
          </a:p>
          <a:p>
            <a:pPr>
              <a:buFont typeface="Arial" panose="020B0604020202020204" pitchFamily="34" charset="0"/>
              <a:buChar char="•"/>
            </a:pPr>
            <a:r>
              <a:rPr lang="en-US" sz="2800" err="1"/>
              <a:t>Hypnagogia</a:t>
            </a:r>
            <a:r>
              <a:rPr lang="en-US" sz="2800"/>
              <a:t> is incredibly complex, containing layers of brain activity that change the nature of the hallucinations, their persistence in memory, and their perceived meaning. </a:t>
            </a:r>
          </a:p>
        </p:txBody>
      </p:sp>
    </p:spTree>
    <p:extLst>
      <p:ext uri="{BB962C8B-B14F-4D97-AF65-F5344CB8AC3E}">
        <p14:creationId xmlns:p14="http://schemas.microsoft.com/office/powerpoint/2010/main" val="40814240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3F0D5-FBDE-5D4E-B0E1-2EC519581263}"/>
              </a:ext>
            </a:extLst>
          </p:cNvPr>
          <p:cNvSpPr>
            <a:spLocks noGrp="1"/>
          </p:cNvSpPr>
          <p:nvPr>
            <p:ph type="title"/>
          </p:nvPr>
        </p:nvSpPr>
        <p:spPr/>
        <p:txBody>
          <a:bodyPr/>
          <a:lstStyle/>
          <a:p>
            <a:r>
              <a:rPr lang="en-US"/>
              <a:t>What Did I Discover through the Literature? </a:t>
            </a:r>
          </a:p>
        </p:txBody>
      </p:sp>
      <p:sp>
        <p:nvSpPr>
          <p:cNvPr id="6" name="Content Placeholder 5">
            <a:extLst>
              <a:ext uri="{FF2B5EF4-FFF2-40B4-BE49-F238E27FC236}">
                <a16:creationId xmlns:a16="http://schemas.microsoft.com/office/drawing/2014/main" id="{2E43D3D6-CED6-1C43-807F-EE5B4C8D16B6}"/>
              </a:ext>
            </a:extLst>
          </p:cNvPr>
          <p:cNvSpPr>
            <a:spLocks noGrp="1"/>
          </p:cNvSpPr>
          <p:nvPr>
            <p:ph idx="1"/>
          </p:nvPr>
        </p:nvSpPr>
        <p:spPr>
          <a:xfrm>
            <a:off x="677334" y="1869923"/>
            <a:ext cx="8596668" cy="4657150"/>
          </a:xfrm>
        </p:spPr>
        <p:txBody>
          <a:bodyPr vert="horz" lIns="91440" tIns="45720" rIns="91440" bIns="45720" rtlCol="0" anchor="t">
            <a:noAutofit/>
          </a:bodyPr>
          <a:lstStyle/>
          <a:p>
            <a:pPr>
              <a:buFont typeface="Arial" panose="020B0604020202020204" pitchFamily="34" charset="0"/>
              <a:buChar char="•"/>
            </a:pPr>
            <a:r>
              <a:rPr lang="en-US" sz="2800"/>
              <a:t>Hypnagogia was used by many famous figures for creativity. </a:t>
            </a:r>
          </a:p>
          <a:p>
            <a:pPr>
              <a:buFont typeface="Arial" panose="020B0604020202020204" pitchFamily="34" charset="0"/>
              <a:buChar char="•"/>
            </a:pPr>
            <a:r>
              <a:rPr lang="en-US" sz="2800" err="1"/>
              <a:t>Hypnagogia</a:t>
            </a:r>
            <a:r>
              <a:rPr lang="en-US" sz="2800"/>
              <a:t> shares many neurological aspects with other forms of hallucinations. </a:t>
            </a:r>
          </a:p>
          <a:p>
            <a:pPr>
              <a:buFont typeface="Arial" panose="020B0604020202020204" pitchFamily="34" charset="0"/>
              <a:buChar char="•"/>
            </a:pPr>
            <a:r>
              <a:rPr lang="en-US" sz="2800" err="1"/>
              <a:t>Hypnagogia</a:t>
            </a:r>
            <a:r>
              <a:rPr lang="en-US" sz="2800"/>
              <a:t> is unique from other hallucinations by when it occurs, how it is processed in the mind, and the type of hallucinations that occur. </a:t>
            </a:r>
          </a:p>
        </p:txBody>
      </p:sp>
    </p:spTree>
    <p:extLst>
      <p:ext uri="{BB962C8B-B14F-4D97-AF65-F5344CB8AC3E}">
        <p14:creationId xmlns:p14="http://schemas.microsoft.com/office/powerpoint/2010/main" val="3053458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0D75-A2D3-7A40-994C-D66F2AF20AAB}"/>
              </a:ext>
            </a:extLst>
          </p:cNvPr>
          <p:cNvSpPr>
            <a:spLocks noGrp="1"/>
          </p:cNvSpPr>
          <p:nvPr>
            <p:ph type="title"/>
          </p:nvPr>
        </p:nvSpPr>
        <p:spPr/>
        <p:txBody>
          <a:bodyPr/>
          <a:lstStyle/>
          <a:p>
            <a:br>
              <a:rPr lang="en-US"/>
            </a:br>
            <a:r>
              <a:rPr lang="en-US"/>
              <a:t>Why Are These Discoveries Meaningful?</a:t>
            </a:r>
          </a:p>
        </p:txBody>
      </p:sp>
      <p:sp>
        <p:nvSpPr>
          <p:cNvPr id="3" name="Content Placeholder 2">
            <a:extLst>
              <a:ext uri="{FF2B5EF4-FFF2-40B4-BE49-F238E27FC236}">
                <a16:creationId xmlns:a16="http://schemas.microsoft.com/office/drawing/2014/main" id="{A7AB70DC-1299-1244-9598-5C77F372F2D5}"/>
              </a:ext>
            </a:extLst>
          </p:cNvPr>
          <p:cNvSpPr>
            <a:spLocks noGrp="1"/>
          </p:cNvSpPr>
          <p:nvPr>
            <p:ph idx="1"/>
          </p:nvPr>
        </p:nvSpPr>
        <p:spPr>
          <a:xfrm>
            <a:off x="677334" y="1863882"/>
            <a:ext cx="8596668" cy="4303381"/>
          </a:xfrm>
        </p:spPr>
        <p:txBody>
          <a:bodyPr vert="horz" lIns="91440" tIns="45720" rIns="91440" bIns="45720" rtlCol="0" anchor="t">
            <a:normAutofit/>
          </a:bodyPr>
          <a:lstStyle/>
          <a:p>
            <a:pPr>
              <a:buFont typeface="Arial" panose="020B0604020202020204" pitchFamily="34" charset="0"/>
              <a:buChar char="•"/>
            </a:pPr>
            <a:r>
              <a:rPr lang="en-US" sz="2800"/>
              <a:t>Individuals should not have to live in silence or be shamed because of their or experiences. </a:t>
            </a:r>
          </a:p>
          <a:p>
            <a:pPr>
              <a:buFont typeface="Arial" panose="020B0604020202020204" pitchFamily="34" charset="0"/>
              <a:buChar char="•"/>
            </a:pPr>
            <a:r>
              <a:rPr lang="en-US" sz="2800">
                <a:solidFill>
                  <a:schemeClr val="tx2"/>
                </a:solidFill>
              </a:rPr>
              <a:t>Understanding this experience and having a conversation helps us</a:t>
            </a:r>
          </a:p>
          <a:p>
            <a:pPr marL="914400" lvl="1" indent="-457200">
              <a:buFont typeface="+mj-lt"/>
              <a:buAutoNum type="arabicPeriod"/>
            </a:pPr>
            <a:r>
              <a:rPr lang="en-US" sz="2500">
                <a:solidFill>
                  <a:schemeClr val="tx2"/>
                </a:solidFill>
              </a:rPr>
              <a:t>Raise awareness</a:t>
            </a:r>
          </a:p>
          <a:p>
            <a:pPr marL="914400" lvl="1" indent="-457200">
              <a:buFont typeface="+mj-lt"/>
              <a:buAutoNum type="arabicPeriod"/>
            </a:pPr>
            <a:r>
              <a:rPr lang="en-US" sz="2500">
                <a:solidFill>
                  <a:schemeClr val="tx2"/>
                </a:solidFill>
              </a:rPr>
              <a:t>Appreciate multiple cultures views of altered states </a:t>
            </a:r>
          </a:p>
          <a:p>
            <a:pPr marL="914400" lvl="1" indent="-457200">
              <a:buFont typeface="+mj-lt"/>
              <a:buAutoNum type="arabicPeriod"/>
            </a:pPr>
            <a:r>
              <a:rPr lang="en-US" sz="2500">
                <a:solidFill>
                  <a:schemeClr val="tx2"/>
                </a:solidFill>
              </a:rPr>
              <a:t>Use our minds to their fullest potential</a:t>
            </a:r>
          </a:p>
          <a:p>
            <a:pPr marL="0" indent="0">
              <a:buNone/>
            </a:pPr>
            <a:endParaRPr lang="en-US"/>
          </a:p>
        </p:txBody>
      </p:sp>
    </p:spTree>
    <p:extLst>
      <p:ext uri="{BB962C8B-B14F-4D97-AF65-F5344CB8AC3E}">
        <p14:creationId xmlns:p14="http://schemas.microsoft.com/office/powerpoint/2010/main" val="16165407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698B3-2A39-5D44-A05C-002DAB9CF818}"/>
              </a:ext>
            </a:extLst>
          </p:cNvPr>
          <p:cNvSpPr>
            <a:spLocks noGrp="1"/>
          </p:cNvSpPr>
          <p:nvPr>
            <p:ph type="title"/>
          </p:nvPr>
        </p:nvSpPr>
        <p:spPr/>
        <p:txBody>
          <a:bodyPr/>
          <a:lstStyle/>
          <a:p>
            <a:br>
              <a:rPr lang="en-US" dirty="0"/>
            </a:br>
            <a:r>
              <a:rPr lang="en-US" dirty="0"/>
              <a:t>What Is Next?</a:t>
            </a:r>
          </a:p>
        </p:txBody>
      </p:sp>
      <p:sp>
        <p:nvSpPr>
          <p:cNvPr id="3" name="Content Placeholder 2">
            <a:extLst>
              <a:ext uri="{FF2B5EF4-FFF2-40B4-BE49-F238E27FC236}">
                <a16:creationId xmlns:a16="http://schemas.microsoft.com/office/drawing/2014/main" id="{9452C482-8E12-F648-BE39-7EE4C89D6F32}"/>
              </a:ext>
            </a:extLst>
          </p:cNvPr>
          <p:cNvSpPr>
            <a:spLocks noGrp="1"/>
          </p:cNvSpPr>
          <p:nvPr>
            <p:ph idx="1"/>
          </p:nvPr>
        </p:nvSpPr>
        <p:spPr>
          <a:xfrm>
            <a:off x="677334" y="1873281"/>
            <a:ext cx="8596668" cy="4412735"/>
          </a:xfrm>
        </p:spPr>
        <p:txBody>
          <a:bodyPr vert="horz" lIns="91440" tIns="45720" rIns="91440" bIns="45720" rtlCol="0" anchor="t">
            <a:normAutofit/>
          </a:bodyPr>
          <a:lstStyle/>
          <a:p>
            <a:pPr>
              <a:buFont typeface="Arial" panose="020B0604020202020204" pitchFamily="34" charset="0"/>
              <a:buChar char="•"/>
            </a:pPr>
            <a:r>
              <a:rPr lang="en-US" sz="2800"/>
              <a:t>More research needs to be done. </a:t>
            </a:r>
          </a:p>
          <a:p>
            <a:pPr lvl="1">
              <a:buFont typeface="Arial" panose="020B0604020202020204" pitchFamily="34" charset="0"/>
              <a:buChar char="•"/>
            </a:pPr>
            <a:r>
              <a:rPr lang="en-US" sz="2500"/>
              <a:t>How is hypnagogia caused?</a:t>
            </a:r>
          </a:p>
          <a:p>
            <a:pPr lvl="1">
              <a:buFont typeface="Arial" panose="020B0604020202020204" pitchFamily="34" charset="0"/>
              <a:buChar char="•"/>
            </a:pPr>
            <a:r>
              <a:rPr lang="en-US" sz="2500">
                <a:solidFill>
                  <a:schemeClr val="tx2"/>
                </a:solidFill>
              </a:rPr>
              <a:t>How does hypnagogia occur in the brain? </a:t>
            </a:r>
          </a:p>
          <a:p>
            <a:pPr lvl="1">
              <a:buFont typeface="Arial" panose="020B0604020202020204" pitchFamily="34" charset="0"/>
              <a:buChar char="•"/>
            </a:pPr>
            <a:r>
              <a:rPr lang="en-US" sz="2500">
                <a:solidFill>
                  <a:schemeClr val="tx2"/>
                </a:solidFill>
              </a:rPr>
              <a:t>How are hallucinations connected to disorders such as insomnia and depression? </a:t>
            </a:r>
          </a:p>
          <a:p>
            <a:pPr marL="0" indent="0">
              <a:buNone/>
            </a:pPr>
            <a:endParaRPr lang="en-US"/>
          </a:p>
        </p:txBody>
      </p:sp>
    </p:spTree>
    <p:extLst>
      <p:ext uri="{BB962C8B-B14F-4D97-AF65-F5344CB8AC3E}">
        <p14:creationId xmlns:p14="http://schemas.microsoft.com/office/powerpoint/2010/main" val="19479801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698B3-2A39-5D44-A05C-002DAB9CF818}"/>
              </a:ext>
            </a:extLst>
          </p:cNvPr>
          <p:cNvSpPr>
            <a:spLocks noGrp="1"/>
          </p:cNvSpPr>
          <p:nvPr>
            <p:ph type="title"/>
          </p:nvPr>
        </p:nvSpPr>
        <p:spPr/>
        <p:txBody>
          <a:bodyPr/>
          <a:lstStyle/>
          <a:p>
            <a:br>
              <a:rPr lang="en-US"/>
            </a:br>
            <a:r>
              <a:rPr lang="en-US"/>
              <a:t>What Is Next?</a:t>
            </a:r>
          </a:p>
        </p:txBody>
      </p:sp>
      <p:sp>
        <p:nvSpPr>
          <p:cNvPr id="3" name="Content Placeholder 2">
            <a:extLst>
              <a:ext uri="{FF2B5EF4-FFF2-40B4-BE49-F238E27FC236}">
                <a16:creationId xmlns:a16="http://schemas.microsoft.com/office/drawing/2014/main" id="{9452C482-8E12-F648-BE39-7EE4C89D6F32}"/>
              </a:ext>
            </a:extLst>
          </p:cNvPr>
          <p:cNvSpPr>
            <a:spLocks noGrp="1"/>
          </p:cNvSpPr>
          <p:nvPr>
            <p:ph idx="1"/>
          </p:nvPr>
        </p:nvSpPr>
        <p:spPr>
          <a:xfrm>
            <a:off x="677334" y="1873281"/>
            <a:ext cx="8596668" cy="4412735"/>
          </a:xfrm>
        </p:spPr>
        <p:txBody>
          <a:bodyPr vert="horz" lIns="91440" tIns="45720" rIns="91440" bIns="45720" rtlCol="0" anchor="t">
            <a:normAutofit/>
          </a:bodyPr>
          <a:lstStyle/>
          <a:p>
            <a:pPr>
              <a:buFont typeface="Arial" panose="020B0604020202020204" pitchFamily="34" charset="0"/>
              <a:buChar char="•"/>
            </a:pPr>
            <a:r>
              <a:rPr lang="en-US" sz="2800"/>
              <a:t>More research needs to be done.</a:t>
            </a:r>
          </a:p>
          <a:p>
            <a:pPr lvl="1">
              <a:buFont typeface="Arial" panose="020B0604020202020204" pitchFamily="34" charset="0"/>
              <a:buChar char="•"/>
            </a:pPr>
            <a:r>
              <a:rPr lang="en-US" sz="2500"/>
              <a:t>How can altered states be used to harness healing from trauma? </a:t>
            </a:r>
          </a:p>
          <a:p>
            <a:pPr lvl="1">
              <a:buFont typeface="Arial" panose="020B0604020202020204" pitchFamily="34" charset="0"/>
              <a:buChar char="•"/>
            </a:pPr>
            <a:r>
              <a:rPr lang="en-US" sz="2500"/>
              <a:t>How can hypnagogia increase creative thought?</a:t>
            </a:r>
          </a:p>
          <a:p>
            <a:pPr lvl="1">
              <a:buFont typeface="Arial" panose="020B0604020202020204" pitchFamily="34" charset="0"/>
              <a:buChar char="•"/>
            </a:pPr>
            <a:r>
              <a:rPr lang="en-US" sz="2500"/>
              <a:t>How can hallucinations influence spiritual connection?</a:t>
            </a:r>
          </a:p>
          <a:p>
            <a:pPr marL="0" indent="0">
              <a:buNone/>
            </a:pPr>
            <a:endParaRPr lang="en-US"/>
          </a:p>
        </p:txBody>
      </p:sp>
    </p:spTree>
    <p:extLst>
      <p:ext uri="{BB962C8B-B14F-4D97-AF65-F5344CB8AC3E}">
        <p14:creationId xmlns:p14="http://schemas.microsoft.com/office/powerpoint/2010/main" val="36287270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698B3-2A39-5D44-A05C-002DAB9CF818}"/>
              </a:ext>
            </a:extLst>
          </p:cNvPr>
          <p:cNvSpPr>
            <a:spLocks noGrp="1"/>
          </p:cNvSpPr>
          <p:nvPr>
            <p:ph type="title"/>
          </p:nvPr>
        </p:nvSpPr>
        <p:spPr/>
        <p:txBody>
          <a:bodyPr/>
          <a:lstStyle/>
          <a:p>
            <a:br>
              <a:rPr lang="en-US"/>
            </a:br>
            <a:r>
              <a:rPr lang="en-US"/>
              <a:t>What Is Next?</a:t>
            </a:r>
          </a:p>
        </p:txBody>
      </p:sp>
      <p:sp>
        <p:nvSpPr>
          <p:cNvPr id="3" name="Content Placeholder 2">
            <a:extLst>
              <a:ext uri="{FF2B5EF4-FFF2-40B4-BE49-F238E27FC236}">
                <a16:creationId xmlns:a16="http://schemas.microsoft.com/office/drawing/2014/main" id="{9452C482-8E12-F648-BE39-7EE4C89D6F32}"/>
              </a:ext>
            </a:extLst>
          </p:cNvPr>
          <p:cNvSpPr>
            <a:spLocks noGrp="1"/>
          </p:cNvSpPr>
          <p:nvPr>
            <p:ph idx="1"/>
          </p:nvPr>
        </p:nvSpPr>
        <p:spPr>
          <a:xfrm>
            <a:off x="677333" y="1872731"/>
            <a:ext cx="8596668" cy="4412735"/>
          </a:xfrm>
        </p:spPr>
        <p:txBody>
          <a:bodyPr vert="horz" lIns="91440" tIns="45720" rIns="91440" bIns="45720" rtlCol="0" anchor="t">
            <a:normAutofit/>
          </a:bodyPr>
          <a:lstStyle/>
          <a:p>
            <a:pPr>
              <a:buFont typeface="Arial" panose="020B0604020202020204" pitchFamily="34" charset="0"/>
              <a:buChar char="•"/>
            </a:pPr>
            <a:r>
              <a:rPr lang="en-US" sz="2800">
                <a:solidFill>
                  <a:schemeClr val="tx2"/>
                </a:solidFill>
              </a:rPr>
              <a:t>My hope is that hypnagogia will be viewed as another valuable human experience that has the potential to increase creative thought and healing from trauma. </a:t>
            </a:r>
          </a:p>
          <a:p>
            <a:pPr>
              <a:buFont typeface="Arial" panose="020B0604020202020204" pitchFamily="34" charset="0"/>
              <a:buChar char="•"/>
            </a:pPr>
            <a:r>
              <a:rPr lang="en-US" sz="2800" i="1">
                <a:solidFill>
                  <a:schemeClr val="accent2"/>
                </a:solidFill>
              </a:rPr>
              <a:t>I am dedicated to continuing to talk about this, and it is my hope that you will join me. </a:t>
            </a:r>
          </a:p>
          <a:p>
            <a:endParaRPr lang="en-US"/>
          </a:p>
        </p:txBody>
      </p:sp>
    </p:spTree>
    <p:extLst>
      <p:ext uri="{BB962C8B-B14F-4D97-AF65-F5344CB8AC3E}">
        <p14:creationId xmlns:p14="http://schemas.microsoft.com/office/powerpoint/2010/main" val="41221294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 name="Straight Connector 7">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4D18D60-B64D-9947-A5B2-105914227DB5}"/>
              </a:ext>
            </a:extLst>
          </p:cNvPr>
          <p:cNvSpPr>
            <a:spLocks noGrp="1"/>
          </p:cNvSpPr>
          <p:nvPr>
            <p:ph type="title"/>
          </p:nvPr>
        </p:nvSpPr>
        <p:spPr>
          <a:xfrm>
            <a:off x="643467" y="816638"/>
            <a:ext cx="3367359" cy="5224724"/>
          </a:xfrm>
        </p:spPr>
        <p:txBody>
          <a:bodyPr anchor="ctr">
            <a:normAutofit/>
          </a:bodyPr>
          <a:lstStyle/>
          <a:p>
            <a:r>
              <a:rPr lang="en-US"/>
              <a:t>Conclusion and Q&amp;A</a:t>
            </a:r>
          </a:p>
        </p:txBody>
      </p:sp>
      <p:sp>
        <p:nvSpPr>
          <p:cNvPr id="3" name="Content Placeholder 2">
            <a:extLst>
              <a:ext uri="{FF2B5EF4-FFF2-40B4-BE49-F238E27FC236}">
                <a16:creationId xmlns:a16="http://schemas.microsoft.com/office/drawing/2014/main" id="{23230AA3-2F3F-544A-B6C9-5780B03BBB20}"/>
              </a:ext>
            </a:extLst>
          </p:cNvPr>
          <p:cNvSpPr>
            <a:spLocks noGrp="1"/>
          </p:cNvSpPr>
          <p:nvPr>
            <p:ph idx="1"/>
          </p:nvPr>
        </p:nvSpPr>
        <p:spPr>
          <a:xfrm>
            <a:off x="4654295" y="816638"/>
            <a:ext cx="4274650" cy="5224724"/>
          </a:xfrm>
        </p:spPr>
        <p:txBody>
          <a:bodyPr anchor="ctr">
            <a:normAutofit/>
          </a:bodyPr>
          <a:lstStyle/>
          <a:p>
            <a:pPr marL="0" indent="0">
              <a:buNone/>
            </a:pPr>
            <a:r>
              <a:rPr lang="en-US" sz="2500"/>
              <a:t>I would like to open the floor to any questions you may have.</a:t>
            </a:r>
            <a:endParaRPr lang="en-US"/>
          </a:p>
          <a:p>
            <a:pPr marL="0" indent="0">
              <a:buNone/>
            </a:pPr>
            <a:r>
              <a:rPr lang="en-US" sz="2500"/>
              <a:t>I also ask that when we are done meeting today, you would fill out our survey about hypnagogia. </a:t>
            </a:r>
            <a:endParaRPr lang="en-US"/>
          </a:p>
        </p:txBody>
      </p:sp>
    </p:spTree>
    <p:extLst>
      <p:ext uri="{BB962C8B-B14F-4D97-AF65-F5344CB8AC3E}">
        <p14:creationId xmlns:p14="http://schemas.microsoft.com/office/powerpoint/2010/main" val="5418512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0" name="Rectangle 19">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9">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Shape 35">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6287"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0A5C72-9494-7246-B5EE-4C029F44947A}"/>
              </a:ext>
            </a:extLst>
          </p:cNvPr>
          <p:cNvSpPr>
            <a:spLocks noGrp="1"/>
          </p:cNvSpPr>
          <p:nvPr>
            <p:ph type="title"/>
          </p:nvPr>
        </p:nvSpPr>
        <p:spPr>
          <a:xfrm>
            <a:off x="4419136" y="1020871"/>
            <a:ext cx="6960759" cy="2849671"/>
          </a:xfrm>
        </p:spPr>
        <p:txBody>
          <a:bodyPr vert="horz" lIns="91440" tIns="45720" rIns="91440" bIns="45720" rtlCol="0" anchor="b">
            <a:normAutofit/>
          </a:bodyPr>
          <a:lstStyle/>
          <a:p>
            <a:r>
              <a:rPr lang="en-US" sz="6000">
                <a:solidFill>
                  <a:srgbClr val="FFFFFF"/>
                </a:solidFill>
              </a:rPr>
              <a:t>References</a:t>
            </a:r>
          </a:p>
        </p:txBody>
      </p:sp>
      <p:sp>
        <p:nvSpPr>
          <p:cNvPr id="3" name="Content Placeholder 2">
            <a:extLst>
              <a:ext uri="{FF2B5EF4-FFF2-40B4-BE49-F238E27FC236}">
                <a16:creationId xmlns:a16="http://schemas.microsoft.com/office/drawing/2014/main" id="{5CA547B8-BE69-D240-BAC6-DA6BBD0B51CE}"/>
              </a:ext>
            </a:extLst>
          </p:cNvPr>
          <p:cNvSpPr>
            <a:spLocks noGrp="1"/>
          </p:cNvSpPr>
          <p:nvPr>
            <p:ph type="body" idx="1"/>
          </p:nvPr>
        </p:nvSpPr>
        <p:spPr>
          <a:xfrm>
            <a:off x="4548104" y="3962088"/>
            <a:ext cx="6112077" cy="1186108"/>
          </a:xfrm>
        </p:spPr>
        <p:txBody>
          <a:bodyPr vert="horz" lIns="91440" tIns="45720" rIns="91440" bIns="45720" rtlCol="0" anchor="t">
            <a:normAutofit/>
          </a:bodyPr>
          <a:lstStyle/>
          <a:p>
            <a:endParaRPr lang="en-US" sz="1800">
              <a:solidFill>
                <a:srgbClr val="FFFFFF">
                  <a:alpha val="70000"/>
                </a:srgbClr>
              </a:solidFill>
            </a:endParaRPr>
          </a:p>
        </p:txBody>
      </p:sp>
      <p:sp>
        <p:nvSpPr>
          <p:cNvPr id="38" name="Isosceles Triangle 37">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2562"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2004865"/>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88A48-044F-904C-9417-9EA1E3EDCB27}"/>
              </a:ext>
            </a:extLst>
          </p:cNvPr>
          <p:cNvSpPr>
            <a:spLocks noGrp="1"/>
          </p:cNvSpPr>
          <p:nvPr>
            <p:ph type="title"/>
          </p:nvPr>
        </p:nvSpPr>
        <p:spPr/>
        <p:txBody>
          <a:bodyPr/>
          <a:lstStyle/>
          <a:p>
            <a:br>
              <a:rPr lang="en-US"/>
            </a:br>
            <a:r>
              <a:rPr lang="en-US"/>
              <a:t>My Experience with Hypnagogia</a:t>
            </a:r>
          </a:p>
        </p:txBody>
      </p:sp>
      <p:sp>
        <p:nvSpPr>
          <p:cNvPr id="3" name="Content Placeholder 2">
            <a:extLst>
              <a:ext uri="{FF2B5EF4-FFF2-40B4-BE49-F238E27FC236}">
                <a16:creationId xmlns:a16="http://schemas.microsoft.com/office/drawing/2014/main" id="{8E467E68-969E-7940-858F-4FEEDBFFACD2}"/>
              </a:ext>
            </a:extLst>
          </p:cNvPr>
          <p:cNvSpPr>
            <a:spLocks noGrp="1"/>
          </p:cNvSpPr>
          <p:nvPr>
            <p:ph idx="1"/>
          </p:nvPr>
        </p:nvSpPr>
        <p:spPr>
          <a:xfrm>
            <a:off x="677334" y="1888493"/>
            <a:ext cx="8596668" cy="3880773"/>
          </a:xfrm>
        </p:spPr>
        <p:txBody>
          <a:bodyPr vert="horz" lIns="91440" tIns="45720" rIns="91440" bIns="45720" rtlCol="0" anchor="t">
            <a:normAutofit/>
          </a:bodyPr>
          <a:lstStyle/>
          <a:p>
            <a:pPr>
              <a:buFont typeface="Arial" charset="2"/>
              <a:buChar char="•"/>
            </a:pPr>
            <a:r>
              <a:rPr lang="en-US" sz="2800" dirty="0"/>
              <a:t>My first experience with </a:t>
            </a:r>
            <a:r>
              <a:rPr lang="en-US" sz="2800" dirty="0" err="1"/>
              <a:t>hypnagogia</a:t>
            </a:r>
            <a:r>
              <a:rPr lang="en-US" sz="2800" dirty="0"/>
              <a:t> occurred when I was five. </a:t>
            </a:r>
          </a:p>
          <a:p>
            <a:pPr>
              <a:buFont typeface="Arial" charset="2"/>
              <a:buChar char="•"/>
            </a:pPr>
            <a:r>
              <a:rPr lang="en-US" sz="2800" dirty="0">
                <a:ea typeface="+mn-lt"/>
                <a:cs typeface="+mn-lt"/>
              </a:rPr>
              <a:t>My hallucinations are mainly auditory.</a:t>
            </a:r>
            <a:endParaRPr lang="en-US" sz="2800" dirty="0"/>
          </a:p>
          <a:p>
            <a:pPr>
              <a:buFont typeface="Arial" charset="2"/>
              <a:buChar char="•"/>
            </a:pPr>
            <a:r>
              <a:rPr lang="en-US" sz="2800" dirty="0"/>
              <a:t>I was afraid I would be called “weird.”</a:t>
            </a:r>
          </a:p>
          <a:p>
            <a:pPr>
              <a:buFont typeface="Arial" charset="2"/>
              <a:buChar char="•"/>
            </a:pPr>
            <a:r>
              <a:rPr lang="en-US" sz="2800" dirty="0"/>
              <a:t>I later realized there were hundreds just like me. </a:t>
            </a:r>
          </a:p>
        </p:txBody>
      </p:sp>
    </p:spTree>
    <p:extLst>
      <p:ext uri="{BB962C8B-B14F-4D97-AF65-F5344CB8AC3E}">
        <p14:creationId xmlns:p14="http://schemas.microsoft.com/office/powerpoint/2010/main" val="16592874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Text Placeholder 2">
            <a:extLst>
              <a:ext uri="{FF2B5EF4-FFF2-40B4-BE49-F238E27FC236}">
                <a16:creationId xmlns:a16="http://schemas.microsoft.com/office/drawing/2014/main" id="{3D886527-A612-AE48-A358-662FA120F568}"/>
              </a:ext>
            </a:extLst>
          </p:cNvPr>
          <p:cNvSpPr>
            <a:spLocks noGrp="1"/>
          </p:cNvSpPr>
          <p:nvPr>
            <p:ph idx="1"/>
          </p:nvPr>
        </p:nvSpPr>
        <p:spPr>
          <a:xfrm>
            <a:off x="1333501" y="600075"/>
            <a:ext cx="9482211" cy="5652839"/>
          </a:xfrm>
        </p:spPr>
        <p:txBody>
          <a:bodyPr vert="horz" lIns="91440" tIns="45720" rIns="91440" bIns="45720" rtlCol="0" anchor="t">
            <a:noAutofit/>
          </a:bodyPr>
          <a:lstStyle/>
          <a:p>
            <a:pPr marL="0" indent="0" algn="ctr">
              <a:spcAft>
                <a:spcPts val="1000"/>
              </a:spcAft>
              <a:buNone/>
            </a:pPr>
            <a:r>
              <a:rPr lang="en-US" sz="2200" dirty="0"/>
              <a:t>References</a:t>
            </a:r>
            <a:endParaRPr lang="en-US" dirty="0"/>
          </a:p>
          <a:p>
            <a:pPr marL="457200" indent="-457200">
              <a:lnSpc>
                <a:spcPct val="110000"/>
              </a:lnSpc>
              <a:buNone/>
            </a:pPr>
            <a:r>
              <a:rPr lang="en-US" dirty="0">
                <a:ea typeface="+mn-lt"/>
                <a:cs typeface="+mn-lt"/>
              </a:rPr>
              <a:t>American Psychological Association. (2020). Altered state of consciousness. In </a:t>
            </a:r>
            <a:r>
              <a:rPr lang="en-US" i="1" dirty="0">
                <a:ea typeface="+mn-lt"/>
                <a:cs typeface="+mn-lt"/>
              </a:rPr>
              <a:t>APA Dictionary of Psychology</a:t>
            </a:r>
            <a:r>
              <a:rPr lang="en-US" dirty="0">
                <a:ea typeface="+mn-lt"/>
                <a:cs typeface="+mn-lt"/>
              </a:rPr>
              <a:t>. Retrieved September 3, 2021, from https://dictionary.apa.org/altered-state-of-consciousness </a:t>
            </a:r>
          </a:p>
          <a:p>
            <a:pPr marL="457200" indent="-457200">
              <a:lnSpc>
                <a:spcPct val="110000"/>
              </a:lnSpc>
              <a:buNone/>
            </a:pPr>
            <a:r>
              <a:rPr lang="en-US" dirty="0"/>
              <a:t>Charles, D. (2010). </a:t>
            </a:r>
            <a:r>
              <a:rPr lang="en-US" i="1" dirty="0" err="1"/>
              <a:t>Hypnagogia</a:t>
            </a:r>
            <a:r>
              <a:rPr lang="en-US" i="1" dirty="0"/>
              <a:t>: How to dream like Thomas Edison.</a:t>
            </a:r>
            <a:r>
              <a:rPr lang="en-US" i="1" dirty="0">
                <a:ea typeface="+mn-lt"/>
                <a:cs typeface="+mn-lt"/>
              </a:rPr>
              <a:t> </a:t>
            </a:r>
            <a:r>
              <a:rPr lang="en-US" dirty="0">
                <a:ea typeface="+mn-lt"/>
                <a:cs typeface="+mn-lt"/>
              </a:rPr>
              <a:t>https://davidcharles.info/how-to-be-human/hypnagogia-how-to-dream-like-thomas-html/</a:t>
            </a:r>
          </a:p>
          <a:p>
            <a:pPr>
              <a:buNone/>
            </a:pPr>
            <a:r>
              <a:rPr lang="en-US" dirty="0" err="1">
                <a:ea typeface="+mn-lt"/>
                <a:cs typeface="+mn-lt"/>
              </a:rPr>
              <a:t>Cochen</a:t>
            </a:r>
            <a:r>
              <a:rPr lang="en-US" dirty="0">
                <a:ea typeface="+mn-lt"/>
                <a:cs typeface="+mn-lt"/>
              </a:rPr>
              <a:t>, V., Arnulf, I., </a:t>
            </a:r>
            <a:r>
              <a:rPr lang="en-US" dirty="0" err="1">
                <a:ea typeface="+mn-lt"/>
                <a:cs typeface="+mn-lt"/>
              </a:rPr>
              <a:t>Demeret</a:t>
            </a:r>
            <a:r>
              <a:rPr lang="en-US" dirty="0">
                <a:ea typeface="+mn-lt"/>
                <a:cs typeface="+mn-lt"/>
              </a:rPr>
              <a:t>, S., </a:t>
            </a:r>
            <a:r>
              <a:rPr lang="en-US" dirty="0" err="1">
                <a:ea typeface="+mn-lt"/>
                <a:cs typeface="+mn-lt"/>
              </a:rPr>
              <a:t>Neulat</a:t>
            </a:r>
            <a:r>
              <a:rPr lang="en-US" dirty="0">
                <a:ea typeface="+mn-lt"/>
                <a:cs typeface="+mn-lt"/>
              </a:rPr>
              <a:t>, M. L., </a:t>
            </a:r>
            <a:r>
              <a:rPr lang="en-US" dirty="0" err="1">
                <a:ea typeface="+mn-lt"/>
                <a:cs typeface="+mn-lt"/>
              </a:rPr>
              <a:t>Gourlet</a:t>
            </a:r>
            <a:r>
              <a:rPr lang="en-US" dirty="0">
                <a:ea typeface="+mn-lt"/>
                <a:cs typeface="+mn-lt"/>
              </a:rPr>
              <a:t>, V., </a:t>
            </a:r>
            <a:r>
              <a:rPr lang="en-US" dirty="0" err="1">
                <a:ea typeface="+mn-lt"/>
                <a:cs typeface="+mn-lt"/>
              </a:rPr>
              <a:t>Drouot</a:t>
            </a:r>
            <a:r>
              <a:rPr lang="en-US" dirty="0">
                <a:ea typeface="+mn-lt"/>
                <a:cs typeface="+mn-lt"/>
              </a:rPr>
              <a:t>, X., </a:t>
            </a:r>
            <a:r>
              <a:rPr lang="en-US" dirty="0" err="1">
                <a:ea typeface="+mn-lt"/>
                <a:cs typeface="+mn-lt"/>
              </a:rPr>
              <a:t>Moutereau</a:t>
            </a:r>
            <a:r>
              <a:rPr lang="en-US" dirty="0">
                <a:ea typeface="+mn-lt"/>
                <a:cs typeface="+mn-lt"/>
              </a:rPr>
              <a:t>, S., Derenne, J. P., </a:t>
            </a:r>
            <a:r>
              <a:rPr lang="en-US" dirty="0" err="1">
                <a:ea typeface="+mn-lt"/>
                <a:cs typeface="+mn-lt"/>
              </a:rPr>
              <a:t>Similowski</a:t>
            </a:r>
            <a:r>
              <a:rPr lang="en-US" dirty="0">
                <a:ea typeface="+mn-lt"/>
                <a:cs typeface="+mn-lt"/>
              </a:rPr>
              <a:t>, T., Willer, J. C., Pierrot-</a:t>
            </a:r>
            <a:r>
              <a:rPr lang="en-US" dirty="0" err="1">
                <a:ea typeface="+mn-lt"/>
                <a:cs typeface="+mn-lt"/>
              </a:rPr>
              <a:t>Deseiligny</a:t>
            </a:r>
            <a:r>
              <a:rPr lang="en-US" dirty="0">
                <a:ea typeface="+mn-lt"/>
                <a:cs typeface="+mn-lt"/>
              </a:rPr>
              <a:t>, C., &amp; </a:t>
            </a:r>
            <a:r>
              <a:rPr lang="en-US" dirty="0" err="1">
                <a:ea typeface="+mn-lt"/>
                <a:cs typeface="+mn-lt"/>
              </a:rPr>
              <a:t>Bolgert</a:t>
            </a:r>
            <a:r>
              <a:rPr lang="en-US" dirty="0">
                <a:ea typeface="+mn-lt"/>
                <a:cs typeface="+mn-lt"/>
              </a:rPr>
              <a:t>, F. (2005, November). Vivid dreams, hallucinations, psychosis and REM sleep in Guillain-Barré syndrome. </a:t>
            </a:r>
            <a:r>
              <a:rPr lang="en-US" i="1" dirty="0">
                <a:ea typeface="+mn-lt"/>
                <a:cs typeface="+mn-lt"/>
              </a:rPr>
              <a:t>Brain</a:t>
            </a:r>
            <a:r>
              <a:rPr lang="en-US" dirty="0">
                <a:ea typeface="+mn-lt"/>
                <a:cs typeface="+mn-lt"/>
              </a:rPr>
              <a:t>, </a:t>
            </a:r>
            <a:r>
              <a:rPr lang="en-US" i="1" dirty="0">
                <a:ea typeface="+mn-lt"/>
                <a:cs typeface="+mn-lt"/>
              </a:rPr>
              <a:t>128</a:t>
            </a:r>
            <a:r>
              <a:rPr lang="en-US" dirty="0">
                <a:ea typeface="+mn-lt"/>
                <a:cs typeface="+mn-lt"/>
              </a:rPr>
              <a:t>(11), 2535–2545. </a:t>
            </a:r>
            <a:r>
              <a:rPr lang="en-US" dirty="0">
                <a:ea typeface="+mn-lt"/>
                <a:cs typeface="+mn-lt"/>
                <a:hlinkClick r:id="rId2"/>
              </a:rPr>
              <a:t>https://doi.org/10.1093/brain/awh585</a:t>
            </a:r>
            <a:endParaRPr lang="en-US" dirty="0"/>
          </a:p>
          <a:p>
            <a:pPr indent="-457200">
              <a:lnSpc>
                <a:spcPct val="110000"/>
              </a:lnSpc>
              <a:buNone/>
            </a:pPr>
            <a:r>
              <a:rPr lang="en-US" dirty="0">
                <a:ea typeface="+mn-lt"/>
                <a:cs typeface="+mn-lt"/>
              </a:rPr>
              <a:t>Dali, S. (1992). 50 Secrets of magic craftsmanship. Courier Corporation. </a:t>
            </a:r>
            <a:endParaRPr lang="en-US" dirty="0"/>
          </a:p>
          <a:p>
            <a:pPr indent="-457200">
              <a:lnSpc>
                <a:spcPct val="110000"/>
              </a:lnSpc>
              <a:buNone/>
            </a:pPr>
            <a:r>
              <a:rPr lang="en-US" dirty="0" err="1">
                <a:solidFill>
                  <a:schemeClr val="tx1"/>
                </a:solidFill>
                <a:ea typeface="+mn-lt"/>
                <a:cs typeface="+mn-lt"/>
              </a:rPr>
              <a:t>D'Anselmo</a:t>
            </a:r>
            <a:r>
              <a:rPr lang="en-US" dirty="0">
                <a:solidFill>
                  <a:schemeClr val="tx1"/>
                </a:solidFill>
                <a:ea typeface="+mn-lt"/>
                <a:cs typeface="+mn-lt"/>
              </a:rPr>
              <a:t>, A., Agnoli, S., Filardi, M., Pizza, F., Mastria, S., Corazza, G. E., &amp; </a:t>
            </a:r>
            <a:r>
              <a:rPr lang="en-US" dirty="0" err="1">
                <a:solidFill>
                  <a:schemeClr val="tx1"/>
                </a:solidFill>
                <a:ea typeface="+mn-lt"/>
                <a:cs typeface="+mn-lt"/>
              </a:rPr>
              <a:t>Plazzi</a:t>
            </a:r>
            <a:r>
              <a:rPr lang="en-US" dirty="0">
                <a:solidFill>
                  <a:schemeClr val="tx1"/>
                </a:solidFill>
                <a:ea typeface="+mn-lt"/>
                <a:cs typeface="+mn-lt"/>
              </a:rPr>
              <a:t>, G. (2020). Creativity in narcolepsy type 1: The role of dissociated REM sleep manifestations. </a:t>
            </a:r>
            <a:r>
              <a:rPr lang="en-US" i="1" dirty="0">
                <a:solidFill>
                  <a:schemeClr val="tx1"/>
                </a:solidFill>
                <a:ea typeface="+mn-lt"/>
                <a:cs typeface="+mn-lt"/>
              </a:rPr>
              <a:t>Nature and Science of Sleep</a:t>
            </a:r>
            <a:r>
              <a:rPr lang="en-US" dirty="0">
                <a:solidFill>
                  <a:schemeClr val="tx1"/>
                </a:solidFill>
                <a:ea typeface="+mn-lt"/>
                <a:cs typeface="+mn-lt"/>
              </a:rPr>
              <a:t>, </a:t>
            </a:r>
            <a:r>
              <a:rPr lang="en-US" i="1" dirty="0">
                <a:solidFill>
                  <a:schemeClr val="tx1"/>
                </a:solidFill>
                <a:ea typeface="+mn-lt"/>
                <a:cs typeface="+mn-lt"/>
              </a:rPr>
              <a:t>12</a:t>
            </a:r>
            <a:r>
              <a:rPr lang="en-US" dirty="0">
                <a:solidFill>
                  <a:schemeClr val="tx1"/>
                </a:solidFill>
                <a:ea typeface="+mn-lt"/>
                <a:cs typeface="+mn-lt"/>
              </a:rPr>
              <a:t>, 1191–1200. https://doi.org/10.2147/nss.s277647 </a:t>
            </a:r>
            <a:endParaRPr lang="en-US" dirty="0">
              <a:solidFill>
                <a:schemeClr val="tx1"/>
              </a:solidFill>
            </a:endParaRPr>
          </a:p>
          <a:p>
            <a:pPr indent="-457200">
              <a:lnSpc>
                <a:spcPct val="110000"/>
              </a:lnSpc>
              <a:buNone/>
            </a:pPr>
            <a:endParaRPr lang="en-US" sz="1700"/>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6610528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Text Placeholder 2">
            <a:extLst>
              <a:ext uri="{FF2B5EF4-FFF2-40B4-BE49-F238E27FC236}">
                <a16:creationId xmlns:a16="http://schemas.microsoft.com/office/drawing/2014/main" id="{3D886527-A612-AE48-A358-662FA120F568}"/>
              </a:ext>
            </a:extLst>
          </p:cNvPr>
          <p:cNvSpPr>
            <a:spLocks noGrp="1"/>
          </p:cNvSpPr>
          <p:nvPr>
            <p:ph idx="1"/>
          </p:nvPr>
        </p:nvSpPr>
        <p:spPr>
          <a:xfrm>
            <a:off x="1333501" y="634710"/>
            <a:ext cx="9482211" cy="5513857"/>
          </a:xfrm>
        </p:spPr>
        <p:txBody>
          <a:bodyPr vert="horz" lIns="91440" tIns="45720" rIns="91440" bIns="45720" rtlCol="0" anchor="t">
            <a:normAutofit lnSpcReduction="10000"/>
          </a:bodyPr>
          <a:lstStyle/>
          <a:p>
            <a:pPr marL="0" indent="0" algn="ctr">
              <a:spcAft>
                <a:spcPts val="1000"/>
              </a:spcAft>
              <a:buNone/>
            </a:pPr>
            <a:r>
              <a:rPr lang="en-US" sz="2200" dirty="0">
                <a:solidFill>
                  <a:schemeClr val="tx1"/>
                </a:solidFill>
              </a:rPr>
              <a:t>References</a:t>
            </a:r>
          </a:p>
          <a:p>
            <a:pPr indent="-457200">
              <a:lnSpc>
                <a:spcPct val="110000"/>
              </a:lnSpc>
              <a:buNone/>
            </a:pPr>
            <a:r>
              <a:rPr lang="en-US" dirty="0" err="1">
                <a:ea typeface="+mn-lt"/>
                <a:cs typeface="+mn-lt"/>
              </a:rPr>
              <a:t>Fénelon</a:t>
            </a:r>
            <a:r>
              <a:rPr lang="en-US" dirty="0">
                <a:ea typeface="+mn-lt"/>
                <a:cs typeface="+mn-lt"/>
              </a:rPr>
              <a:t> G, Alves G. (2010, February 15). Epidemiology of psychosis in Parkinson's disease. </a:t>
            </a:r>
            <a:r>
              <a:rPr lang="en-US" i="1" dirty="0">
                <a:ea typeface="+mn-lt"/>
                <a:cs typeface="+mn-lt"/>
              </a:rPr>
              <a:t>Journal of the Neurological Sciences</a:t>
            </a:r>
            <a:r>
              <a:rPr lang="en-US" dirty="0">
                <a:ea typeface="+mn-lt"/>
                <a:cs typeface="+mn-lt"/>
              </a:rPr>
              <a:t>, 289(1-2):12-7. </a:t>
            </a:r>
            <a:r>
              <a:rPr lang="en-US" dirty="0" err="1">
                <a:ea typeface="+mn-lt"/>
                <a:cs typeface="+mn-lt"/>
              </a:rPr>
              <a:t>doi</a:t>
            </a:r>
            <a:r>
              <a:rPr lang="en-US" dirty="0">
                <a:ea typeface="+mn-lt"/>
                <a:cs typeface="+mn-lt"/>
              </a:rPr>
              <a:t>: 10.1016/j.jns.2009.08.014. </a:t>
            </a:r>
            <a:r>
              <a:rPr lang="en-US" dirty="0" err="1">
                <a:ea typeface="+mn-lt"/>
                <a:cs typeface="+mn-lt"/>
              </a:rPr>
              <a:t>Epub</a:t>
            </a:r>
            <a:r>
              <a:rPr lang="en-US" dirty="0">
                <a:ea typeface="+mn-lt"/>
                <a:cs typeface="+mn-lt"/>
              </a:rPr>
              <a:t> 2009 Sep 8. PMID: 19740486.</a:t>
            </a:r>
          </a:p>
          <a:p>
            <a:pPr indent="-457200">
              <a:lnSpc>
                <a:spcPct val="110000"/>
              </a:lnSpc>
              <a:buNone/>
            </a:pPr>
            <a:r>
              <a:rPr lang="en-US" dirty="0" err="1">
                <a:ea typeface="+mn-lt"/>
                <a:cs typeface="+mn-lt"/>
              </a:rPr>
              <a:t>HandintheBoxInc</a:t>
            </a:r>
            <a:r>
              <a:rPr lang="en-US" dirty="0">
                <a:ea typeface="+mn-lt"/>
                <a:cs typeface="+mn-lt"/>
              </a:rPr>
              <a:t>. (2019, May 30). </a:t>
            </a:r>
            <a:r>
              <a:rPr lang="en-US" i="1" dirty="0">
                <a:ea typeface="+mn-lt"/>
                <a:cs typeface="+mn-lt"/>
              </a:rPr>
              <a:t>Hypnagogic hallucinations simulation</a:t>
            </a:r>
            <a:r>
              <a:rPr lang="en-US" dirty="0">
                <a:ea typeface="+mn-lt"/>
                <a:cs typeface="+mn-lt"/>
              </a:rPr>
              <a:t>. [Video.] YouTube. </a:t>
            </a:r>
            <a:r>
              <a:rPr lang="en-US" dirty="0">
                <a:ea typeface="+mn-lt"/>
                <a:cs typeface="+mn-lt"/>
                <a:hlinkClick r:id="rId2"/>
              </a:rPr>
              <a:t>https://www.youtube.com/watch?app=desktop&amp;v=NfPNefYvkwk&amp;t</a:t>
            </a:r>
            <a:endParaRPr lang="en-US" dirty="0">
              <a:ea typeface="+mn-lt"/>
              <a:cs typeface="+mn-lt"/>
            </a:endParaRPr>
          </a:p>
          <a:p>
            <a:pPr indent="-457200">
              <a:lnSpc>
                <a:spcPct val="110000"/>
              </a:lnSpc>
              <a:buNone/>
            </a:pPr>
            <a:r>
              <a:rPr lang="en-US" dirty="0" err="1">
                <a:solidFill>
                  <a:schemeClr val="tx1"/>
                </a:solidFill>
                <a:ea typeface="+mn-lt"/>
                <a:cs typeface="+mn-lt"/>
              </a:rPr>
              <a:t>Larøi</a:t>
            </a:r>
            <a:r>
              <a:rPr lang="en-US" dirty="0">
                <a:solidFill>
                  <a:schemeClr val="tx1"/>
                </a:solidFill>
                <a:ea typeface="+mn-lt"/>
                <a:cs typeface="+mn-lt"/>
              </a:rPr>
              <a:t>, F., Luhrmann, T. M., Bell, V., Christian, W. A., Jr, Deshpande, S., </a:t>
            </a:r>
            <a:r>
              <a:rPr lang="en-US" dirty="0" err="1">
                <a:solidFill>
                  <a:schemeClr val="tx1"/>
                </a:solidFill>
                <a:ea typeface="+mn-lt"/>
                <a:cs typeface="+mn-lt"/>
              </a:rPr>
              <a:t>Fernyhough</a:t>
            </a:r>
            <a:r>
              <a:rPr lang="en-US" dirty="0">
                <a:solidFill>
                  <a:schemeClr val="tx1"/>
                </a:solidFill>
                <a:ea typeface="+mn-lt"/>
                <a:cs typeface="+mn-lt"/>
              </a:rPr>
              <a:t>, C., Jenkins, J., &amp; Woods, A. (2014). Culture and hallucinations: Overview and future directions. </a:t>
            </a:r>
            <a:r>
              <a:rPr lang="en-US" i="1" dirty="0">
                <a:solidFill>
                  <a:schemeClr val="tx1"/>
                </a:solidFill>
                <a:ea typeface="+mn-lt"/>
                <a:cs typeface="+mn-lt"/>
              </a:rPr>
              <a:t>Schizophrenia Bulletin</a:t>
            </a:r>
            <a:r>
              <a:rPr lang="en-US" dirty="0">
                <a:solidFill>
                  <a:schemeClr val="tx1"/>
                </a:solidFill>
                <a:ea typeface="+mn-lt"/>
                <a:cs typeface="+mn-lt"/>
              </a:rPr>
              <a:t>, </a:t>
            </a:r>
            <a:r>
              <a:rPr lang="en-US" i="1" dirty="0">
                <a:solidFill>
                  <a:schemeClr val="tx1"/>
                </a:solidFill>
                <a:ea typeface="+mn-lt"/>
                <a:cs typeface="+mn-lt"/>
              </a:rPr>
              <a:t>40</a:t>
            </a:r>
            <a:r>
              <a:rPr lang="en-US" dirty="0">
                <a:solidFill>
                  <a:schemeClr val="tx1"/>
                </a:solidFill>
                <a:ea typeface="+mn-lt"/>
                <a:cs typeface="+mn-lt"/>
              </a:rPr>
              <a:t>(Suppl 4), S213–S220. </a:t>
            </a:r>
            <a:r>
              <a:rPr lang="en-US" dirty="0">
                <a:solidFill>
                  <a:schemeClr val="tx1"/>
                </a:solidFill>
                <a:ea typeface="+mn-lt"/>
                <a:cs typeface="+mn-lt"/>
                <a:hlinkClick r:id="rId3">
                  <a:extLst>
                    <a:ext uri="{A12FA001-AC4F-418D-AE19-62706E023703}">
                      <ahyp:hlinkClr xmlns:ahyp="http://schemas.microsoft.com/office/drawing/2018/hyperlinkcolor" val="tx"/>
                    </a:ext>
                  </a:extLst>
                </a:hlinkClick>
              </a:rPr>
              <a:t>https://doi.org/10.1093/schbul/sbu012</a:t>
            </a:r>
            <a:r>
              <a:rPr lang="en-US" dirty="0">
                <a:solidFill>
                  <a:schemeClr val="tx1"/>
                </a:solidFill>
                <a:ea typeface="+mn-lt"/>
                <a:cs typeface="+mn-lt"/>
              </a:rPr>
              <a:t>  </a:t>
            </a:r>
            <a:endParaRPr lang="en-US" dirty="0">
              <a:solidFill>
                <a:schemeClr val="tx1"/>
              </a:solidFill>
            </a:endParaRPr>
          </a:p>
          <a:p>
            <a:pPr indent="-457200">
              <a:lnSpc>
                <a:spcPct val="110000"/>
              </a:lnSpc>
              <a:buNone/>
            </a:pPr>
            <a:r>
              <a:rPr lang="en-US" dirty="0">
                <a:ea typeface="+mn-lt"/>
                <a:cs typeface="+mn-lt"/>
              </a:rPr>
              <a:t>Luhrmann, T., Padmavati, R., Tharoor, H., &amp; Osei, A. (2015). Differences in voice-hearing experiences of people with psychosis in the USA, India and Ghana: Interview-based study. </a:t>
            </a:r>
            <a:r>
              <a:rPr lang="en-US" i="1" dirty="0">
                <a:ea typeface="+mn-lt"/>
                <a:cs typeface="+mn-lt"/>
              </a:rPr>
              <a:t>British Journal of Psychiatry,</a:t>
            </a:r>
            <a:r>
              <a:rPr lang="en-US" dirty="0">
                <a:ea typeface="+mn-lt"/>
                <a:cs typeface="+mn-lt"/>
              </a:rPr>
              <a:t> </a:t>
            </a:r>
            <a:r>
              <a:rPr lang="en-US" i="1" dirty="0">
                <a:ea typeface="+mn-lt"/>
                <a:cs typeface="+mn-lt"/>
              </a:rPr>
              <a:t>206</a:t>
            </a:r>
            <a:r>
              <a:rPr lang="en-US" dirty="0">
                <a:ea typeface="+mn-lt"/>
                <a:cs typeface="+mn-lt"/>
              </a:rPr>
              <a:t>(1), 41-44. doi:10.1192/bjp.bp.113.139048</a:t>
            </a:r>
            <a:endParaRPr lang="en-US" dirty="0"/>
          </a:p>
          <a:p>
            <a:pPr indent="-457200">
              <a:lnSpc>
                <a:spcPct val="110000"/>
              </a:lnSpc>
              <a:buNone/>
            </a:pPr>
            <a:r>
              <a:rPr lang="en-US" dirty="0">
                <a:solidFill>
                  <a:srgbClr val="404040"/>
                </a:solidFill>
                <a:ea typeface="+mn-lt"/>
                <a:cs typeface="+mn-lt"/>
              </a:rPr>
              <a:t>National Institute on Aging. (2021). </a:t>
            </a:r>
            <a:r>
              <a:rPr lang="en-US" i="1" dirty="0"/>
              <a:t>What is Lewy body dementia? Causes, symptoms, and treatment.</a:t>
            </a:r>
            <a:r>
              <a:rPr lang="en-US" dirty="0"/>
              <a:t> </a:t>
            </a:r>
            <a:r>
              <a:rPr lang="en-US" dirty="0">
                <a:ea typeface="+mn-lt"/>
                <a:cs typeface="+mn-lt"/>
                <a:hlinkClick r:id="rId4"/>
              </a:rPr>
              <a:t>https://www.nia.nih.gov/health/what-lewy-body-dementia-causes-symptoms-and-treatments</a:t>
            </a:r>
            <a:endParaRPr lang="en-US" dirty="0">
              <a:ea typeface="+mn-lt"/>
              <a:cs typeface="+mn-lt"/>
            </a:endParaRPr>
          </a:p>
          <a:p>
            <a:pPr indent="-457200">
              <a:lnSpc>
                <a:spcPct val="110000"/>
              </a:lnSpc>
              <a:buNone/>
            </a:pPr>
            <a:endParaRPr lang="en-US"/>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440759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Text Placeholder 2">
            <a:extLst>
              <a:ext uri="{FF2B5EF4-FFF2-40B4-BE49-F238E27FC236}">
                <a16:creationId xmlns:a16="http://schemas.microsoft.com/office/drawing/2014/main" id="{3D886527-A612-AE48-A358-662FA120F568}"/>
              </a:ext>
            </a:extLst>
          </p:cNvPr>
          <p:cNvSpPr>
            <a:spLocks noGrp="1"/>
          </p:cNvSpPr>
          <p:nvPr>
            <p:ph idx="1"/>
          </p:nvPr>
        </p:nvSpPr>
        <p:spPr>
          <a:xfrm>
            <a:off x="1333501" y="600075"/>
            <a:ext cx="9482211" cy="5236767"/>
          </a:xfrm>
        </p:spPr>
        <p:txBody>
          <a:bodyPr vert="horz" lIns="91440" tIns="45720" rIns="91440" bIns="45720" rtlCol="0" anchor="t">
            <a:normAutofit/>
          </a:bodyPr>
          <a:lstStyle/>
          <a:p>
            <a:pPr marL="0" indent="0" algn="ctr">
              <a:spcAft>
                <a:spcPts val="1000"/>
              </a:spcAft>
              <a:buNone/>
            </a:pPr>
            <a:r>
              <a:rPr lang="en-US" sz="2200"/>
              <a:t>References</a:t>
            </a:r>
            <a:endParaRPr lang="en-US"/>
          </a:p>
          <a:p>
            <a:pPr indent="-457200">
              <a:lnSpc>
                <a:spcPct val="110000"/>
              </a:lnSpc>
              <a:buNone/>
            </a:pPr>
            <a:r>
              <a:rPr lang="en-US">
                <a:solidFill>
                  <a:schemeClr val="tx1"/>
                </a:solidFill>
                <a:ea typeface="+mn-lt"/>
                <a:cs typeface="+mn-lt"/>
              </a:rPr>
              <a:t>Netzer, D. (2015). Introduction to the special topic section on arts and consciousness. </a:t>
            </a:r>
            <a:r>
              <a:rPr lang="en-US" i="1">
                <a:solidFill>
                  <a:schemeClr val="tx1"/>
                </a:solidFill>
                <a:ea typeface="+mn-lt"/>
                <a:cs typeface="+mn-lt"/>
              </a:rPr>
              <a:t>International Journal of Transpersonal Studies, 34</a:t>
            </a:r>
            <a:r>
              <a:rPr lang="en-US">
                <a:solidFill>
                  <a:schemeClr val="tx1"/>
                </a:solidFill>
                <a:ea typeface="+mn-lt"/>
                <a:cs typeface="+mn-lt"/>
              </a:rPr>
              <a:t>(1-2), 65–69. </a:t>
            </a:r>
            <a:r>
              <a:rPr lang="en-US">
                <a:solidFill>
                  <a:schemeClr val="tx1"/>
                </a:solidFill>
                <a:ea typeface="+mn-lt"/>
                <a:cs typeface="+mn-lt"/>
                <a:hlinkClick r:id="rId2">
                  <a:extLst>
                    <a:ext uri="{A12FA001-AC4F-418D-AE19-62706E023703}">
                      <ahyp:hlinkClr xmlns:ahyp="http://schemas.microsoft.com/office/drawing/2018/hyperlinkcolor" val="tx"/>
                    </a:ext>
                  </a:extLst>
                </a:hlinkClick>
              </a:rPr>
              <a:t>http://dx.doi.org/10.24972/</a:t>
            </a:r>
            <a:r>
              <a:rPr lang="en-US">
                <a:solidFill>
                  <a:schemeClr val="tx1"/>
                </a:solidFill>
                <a:ea typeface="+mn-lt"/>
                <a:cs typeface="+mn-lt"/>
              </a:rPr>
              <a:t> ijts.2015.34.1-2.65</a:t>
            </a:r>
          </a:p>
          <a:p>
            <a:pPr indent="-457200">
              <a:lnSpc>
                <a:spcPct val="110000"/>
              </a:lnSpc>
              <a:buNone/>
            </a:pPr>
            <a:r>
              <a:rPr lang="en-US">
                <a:ea typeface="+mn-lt"/>
                <a:cs typeface="+mn-lt"/>
              </a:rPr>
              <a:t>Ohayon, M. M., Priest, R. G., </a:t>
            </a:r>
            <a:r>
              <a:rPr lang="en-US" err="1">
                <a:ea typeface="+mn-lt"/>
                <a:cs typeface="+mn-lt"/>
              </a:rPr>
              <a:t>Caulet</a:t>
            </a:r>
            <a:r>
              <a:rPr lang="en-US">
                <a:ea typeface="+mn-lt"/>
                <a:cs typeface="+mn-lt"/>
              </a:rPr>
              <a:t>, M., &amp; </a:t>
            </a:r>
            <a:r>
              <a:rPr lang="en-US" err="1">
                <a:ea typeface="+mn-lt"/>
                <a:cs typeface="+mn-lt"/>
              </a:rPr>
              <a:t>Guilleminault</a:t>
            </a:r>
            <a:r>
              <a:rPr lang="en-US">
                <a:ea typeface="+mn-lt"/>
                <a:cs typeface="+mn-lt"/>
              </a:rPr>
              <a:t>, C. (1996). Hypnagogic and hypnopompic hallucinations: Pathological phenomena? </a:t>
            </a:r>
            <a:r>
              <a:rPr lang="en-US" i="1">
                <a:ea typeface="+mn-lt"/>
                <a:cs typeface="+mn-lt"/>
              </a:rPr>
              <a:t>The British Journal of Psychiatry: The Journal of Mental Science</a:t>
            </a:r>
            <a:r>
              <a:rPr lang="en-US">
                <a:ea typeface="+mn-lt"/>
                <a:cs typeface="+mn-lt"/>
              </a:rPr>
              <a:t>, </a:t>
            </a:r>
            <a:r>
              <a:rPr lang="en-US" i="1">
                <a:ea typeface="+mn-lt"/>
                <a:cs typeface="+mn-lt"/>
              </a:rPr>
              <a:t>169</a:t>
            </a:r>
            <a:r>
              <a:rPr lang="en-US">
                <a:ea typeface="+mn-lt"/>
                <a:cs typeface="+mn-lt"/>
              </a:rPr>
              <a:t>(4), 459–467. </a:t>
            </a:r>
            <a:r>
              <a:rPr lang="en-US">
                <a:ea typeface="+mn-lt"/>
                <a:cs typeface="+mn-lt"/>
                <a:hlinkClick r:id="rId3"/>
              </a:rPr>
              <a:t>https://doi.org/10.1192/bjp.169.4.459</a:t>
            </a:r>
            <a:r>
              <a:rPr lang="en-US">
                <a:ea typeface="+mn-lt"/>
                <a:cs typeface="+mn-lt"/>
              </a:rPr>
              <a:t> </a:t>
            </a:r>
            <a:endParaRPr lang="en-US"/>
          </a:p>
          <a:p>
            <a:pPr marL="457200" indent="-457200">
              <a:lnSpc>
                <a:spcPct val="110000"/>
              </a:lnSpc>
              <a:buNone/>
            </a:pPr>
            <a:r>
              <a:rPr lang="en-US">
                <a:ea typeface="+mn-lt"/>
                <a:cs typeface="+mn-lt"/>
              </a:rPr>
              <a:t>Poe, E. A. (1846). Marginalia 150. </a:t>
            </a:r>
            <a:r>
              <a:rPr lang="en-US" i="1">
                <a:ea typeface="+mn-lt"/>
                <a:cs typeface="+mn-lt"/>
              </a:rPr>
              <a:t>Graham’s American Monthly Magazine of Literature and Art, 28</a:t>
            </a:r>
            <a:r>
              <a:rPr lang="en-US">
                <a:ea typeface="+mn-lt"/>
                <a:cs typeface="+mn-lt"/>
              </a:rPr>
              <a:t>(2), 116-118. </a:t>
            </a:r>
            <a:r>
              <a:rPr lang="en-US">
                <a:ea typeface="+mn-lt"/>
                <a:cs typeface="+mn-lt"/>
                <a:hlinkClick r:id="rId4"/>
              </a:rPr>
              <a:t>https://www.eapoe.org/works/pollin/brp20405.htm#m150</a:t>
            </a:r>
            <a:endParaRPr lang="en-US">
              <a:ea typeface="+mn-lt"/>
              <a:cs typeface="+mn-lt"/>
            </a:endParaRPr>
          </a:p>
          <a:p>
            <a:pPr marL="457200" indent="-457200">
              <a:lnSpc>
                <a:spcPct val="110000"/>
              </a:lnSpc>
              <a:buNone/>
            </a:pPr>
            <a:r>
              <a:rPr lang="en-US">
                <a:ea typeface="+mn-lt"/>
                <a:cs typeface="+mn-lt"/>
              </a:rPr>
              <a:t>Rice, S. (2021, May 28). </a:t>
            </a:r>
            <a:r>
              <a:rPr lang="en-US" i="1">
                <a:ea typeface="+mn-lt"/>
                <a:cs typeface="+mn-lt"/>
              </a:rPr>
              <a:t>Hypnagogic hallucinations</a:t>
            </a:r>
            <a:r>
              <a:rPr lang="en-US">
                <a:ea typeface="+mn-lt"/>
                <a:cs typeface="+mn-lt"/>
              </a:rPr>
              <a:t>. ArcGIS </a:t>
            </a:r>
            <a:r>
              <a:rPr lang="en-US" err="1">
                <a:ea typeface="+mn-lt"/>
                <a:cs typeface="+mn-lt"/>
              </a:rPr>
              <a:t>StoryMaps</a:t>
            </a:r>
            <a:r>
              <a:rPr lang="en-US">
                <a:ea typeface="+mn-lt"/>
                <a:cs typeface="+mn-lt"/>
              </a:rPr>
              <a:t>. </a:t>
            </a:r>
            <a:r>
              <a:rPr lang="en-US">
                <a:ea typeface="+mn-lt"/>
                <a:cs typeface="+mn-lt"/>
                <a:hlinkClick r:id="rId5">
                  <a:extLst>
                    <a:ext uri="{A12FA001-AC4F-418D-AE19-62706E023703}">
                      <ahyp:hlinkClr xmlns:ahyp="http://schemas.microsoft.com/office/drawing/2018/hyperlinkcolor" val="tx"/>
                    </a:ext>
                  </a:extLst>
                </a:hlinkClick>
              </a:rPr>
              <a:t>https://storymaps.arcgis.com/stories/bfe1d87554f44a9fbbbfaa98507c8971</a:t>
            </a:r>
            <a:endParaRPr lang="en-US">
              <a:ea typeface="+mn-lt"/>
              <a:cs typeface="+mn-lt"/>
            </a:endParaRPr>
          </a:p>
          <a:p>
            <a:pPr marL="457200" indent="-457200">
              <a:buNone/>
            </a:pPr>
            <a:r>
              <a:rPr lang="en-US">
                <a:ea typeface="+mn-lt"/>
                <a:cs typeface="+mn-lt"/>
              </a:rPr>
              <a:t>Schwenger, P. (2008). Writing </a:t>
            </a:r>
            <a:r>
              <a:rPr lang="en-US" err="1">
                <a:ea typeface="+mn-lt"/>
                <a:cs typeface="+mn-lt"/>
              </a:rPr>
              <a:t>hypnagogia</a:t>
            </a:r>
            <a:r>
              <a:rPr lang="en-US">
                <a:ea typeface="+mn-lt"/>
                <a:cs typeface="+mn-lt"/>
              </a:rPr>
              <a:t>. </a:t>
            </a:r>
            <a:r>
              <a:rPr lang="en-US" i="1">
                <a:ea typeface="+mn-lt"/>
                <a:cs typeface="+mn-lt"/>
              </a:rPr>
              <a:t>Critical Inquiry</a:t>
            </a:r>
            <a:r>
              <a:rPr lang="en-US">
                <a:ea typeface="+mn-lt"/>
                <a:cs typeface="+mn-lt"/>
              </a:rPr>
              <a:t>, </a:t>
            </a:r>
            <a:r>
              <a:rPr lang="en-US" i="1">
                <a:ea typeface="+mn-lt"/>
                <a:cs typeface="+mn-lt"/>
              </a:rPr>
              <a:t>34</a:t>
            </a:r>
            <a:r>
              <a:rPr lang="en-US">
                <a:ea typeface="+mn-lt"/>
                <a:cs typeface="+mn-lt"/>
              </a:rPr>
              <a:t>(38), 423-426. </a:t>
            </a:r>
            <a:r>
              <a:rPr lang="en-US">
                <a:ea typeface="+mn-lt"/>
                <a:cs typeface="+mn-lt"/>
                <a:hlinkClick r:id="rId6"/>
              </a:rPr>
              <a:t>https://www.academia.edu/20409678/Writing_Hypnagogia</a:t>
            </a:r>
            <a:endParaRPr lang="en-US">
              <a:ea typeface="+mn-lt"/>
              <a:cs typeface="+mn-lt"/>
            </a:endParaRPr>
          </a:p>
          <a:p>
            <a:pPr marL="0" indent="-457200">
              <a:buNone/>
            </a:pPr>
            <a:endParaRPr lang="en-US"/>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7810156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Text Placeholder 2">
            <a:extLst>
              <a:ext uri="{FF2B5EF4-FFF2-40B4-BE49-F238E27FC236}">
                <a16:creationId xmlns:a16="http://schemas.microsoft.com/office/drawing/2014/main" id="{3D886527-A612-AE48-A358-662FA120F568}"/>
              </a:ext>
            </a:extLst>
          </p:cNvPr>
          <p:cNvSpPr>
            <a:spLocks noGrp="1"/>
          </p:cNvSpPr>
          <p:nvPr>
            <p:ph idx="1"/>
          </p:nvPr>
        </p:nvSpPr>
        <p:spPr>
          <a:xfrm>
            <a:off x="1333501" y="600075"/>
            <a:ext cx="9482211" cy="5236767"/>
          </a:xfrm>
        </p:spPr>
        <p:txBody>
          <a:bodyPr vert="horz" lIns="91440" tIns="45720" rIns="91440" bIns="45720" rtlCol="0" anchor="t">
            <a:normAutofit/>
          </a:bodyPr>
          <a:lstStyle/>
          <a:p>
            <a:pPr marL="0" indent="0" algn="ctr">
              <a:spcAft>
                <a:spcPts val="1000"/>
              </a:spcAft>
              <a:buNone/>
            </a:pPr>
            <a:r>
              <a:rPr lang="en-US" sz="2200"/>
              <a:t>References</a:t>
            </a:r>
            <a:endParaRPr lang="en-US"/>
          </a:p>
          <a:p>
            <a:pPr marL="457200" indent="-457200">
              <a:buNone/>
            </a:pPr>
            <a:r>
              <a:rPr lang="en-US">
                <a:ea typeface="+mn-lt"/>
                <a:cs typeface="+mn-lt"/>
              </a:rPr>
              <a:t>Waters, F., Blom, J. D., Dang-Vu, T. T., Cheyne, A. J., Alderson-Day, B., Woodruff, P., &amp; </a:t>
            </a:r>
            <a:r>
              <a:rPr lang="en-US" err="1">
                <a:ea typeface="+mn-lt"/>
                <a:cs typeface="+mn-lt"/>
              </a:rPr>
              <a:t>Collerton</a:t>
            </a:r>
            <a:r>
              <a:rPr lang="en-US">
                <a:ea typeface="+mn-lt"/>
                <a:cs typeface="+mn-lt"/>
              </a:rPr>
              <a:t>, D. (2016). What is the link between hallucinations, dreams, and hypnagogic–hypnopompic experiences? </a:t>
            </a:r>
            <a:r>
              <a:rPr lang="en-US" i="1">
                <a:ea typeface="+mn-lt"/>
                <a:cs typeface="+mn-lt"/>
              </a:rPr>
              <a:t>Schizophrenia Bulletin, 42</a:t>
            </a:r>
            <a:r>
              <a:rPr lang="en-US">
                <a:ea typeface="+mn-lt"/>
                <a:cs typeface="+mn-lt"/>
              </a:rPr>
              <a:t>(5), 1098–1109. </a:t>
            </a:r>
            <a:r>
              <a:rPr lang="en-US">
                <a:ea typeface="+mn-lt"/>
                <a:cs typeface="+mn-lt"/>
                <a:hlinkClick r:id="rId2"/>
              </a:rPr>
              <a:t>https://doi.org/10.1093/schbul/sbw076</a:t>
            </a:r>
            <a:endParaRPr lang="en-US">
              <a:ea typeface="+mn-lt"/>
              <a:cs typeface="+mn-lt"/>
            </a:endParaRPr>
          </a:p>
          <a:p>
            <a:pPr marL="457200" indent="-457200">
              <a:buNone/>
            </a:pPr>
            <a:r>
              <a:rPr lang="en-US" err="1">
                <a:ea typeface="+mn-lt"/>
                <a:cs typeface="+mn-lt"/>
              </a:rPr>
              <a:t>Yetman</a:t>
            </a:r>
            <a:r>
              <a:rPr lang="en-US">
                <a:ea typeface="+mn-lt"/>
                <a:cs typeface="+mn-lt"/>
              </a:rPr>
              <a:t>, D. (2020, October 26). </a:t>
            </a:r>
            <a:r>
              <a:rPr lang="en-US" i="1" err="1">
                <a:ea typeface="+mn-lt"/>
                <a:cs typeface="+mn-lt"/>
              </a:rPr>
              <a:t>Hypnagogia</a:t>
            </a:r>
            <a:r>
              <a:rPr lang="en-US" i="1">
                <a:ea typeface="+mn-lt"/>
                <a:cs typeface="+mn-lt"/>
              </a:rPr>
              <a:t>: How the state between wakefulness and sleep works.</a:t>
            </a:r>
            <a:r>
              <a:rPr lang="en-US">
                <a:ea typeface="+mn-lt"/>
                <a:cs typeface="+mn-lt"/>
              </a:rPr>
              <a:t> Healthline. </a:t>
            </a:r>
            <a:r>
              <a:rPr lang="en-US">
                <a:ea typeface="+mn-lt"/>
                <a:cs typeface="+mn-lt"/>
                <a:hlinkClick r:id="rId3"/>
              </a:rPr>
              <a:t>https://www.healthline.com/health/hypnagogia#effects</a:t>
            </a:r>
            <a:r>
              <a:rPr lang="en-US">
                <a:ea typeface="+mn-lt"/>
                <a:cs typeface="+mn-lt"/>
              </a:rPr>
              <a:t> </a:t>
            </a:r>
          </a:p>
          <a:p>
            <a:pPr marL="0" indent="-457200">
              <a:buNone/>
            </a:pPr>
            <a:endParaRPr lang="en-US" sz="1700">
              <a:ea typeface="+mn-lt"/>
              <a:cs typeface="+mn-lt"/>
            </a:endParaRPr>
          </a:p>
          <a:p>
            <a:pPr indent="-457200">
              <a:lnSpc>
                <a:spcPct val="110000"/>
              </a:lnSpc>
              <a:buNone/>
            </a:pPr>
            <a:endParaRPr lang="en-US" sz="1700">
              <a:solidFill>
                <a:srgbClr val="C00000"/>
              </a:solidFill>
            </a:endParaRPr>
          </a:p>
          <a:p>
            <a:pPr marL="0" indent="-457200">
              <a:buNone/>
            </a:pPr>
            <a:endParaRPr lang="en-US"/>
          </a:p>
          <a:p>
            <a:pPr marL="0" indent="-457200">
              <a:buNone/>
            </a:pPr>
            <a:endParaRPr lang="en-US"/>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244719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6" name="Group 145">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47" name="Straight Connector 146">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8" name="Straight Connector 147">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9"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0"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1" name="Isosceles Triangle 150">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2"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3"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4"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5" name="Isosceles Triangle 154">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6" name="Isosceles Triangle 155">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6" name="Picture 6">
            <a:extLst>
              <a:ext uri="{FF2B5EF4-FFF2-40B4-BE49-F238E27FC236}">
                <a16:creationId xmlns:a16="http://schemas.microsoft.com/office/drawing/2014/main" id="{3C0BB135-F880-1A47-901C-D78F08089D1E}"/>
              </a:ext>
            </a:extLst>
          </p:cNvPr>
          <p:cNvPicPr>
            <a:picLocks noChangeAspect="1"/>
          </p:cNvPicPr>
          <p:nvPr/>
        </p:nvPicPr>
        <p:blipFill rotWithShape="1">
          <a:blip r:embed="rId3"/>
          <a:srcRect/>
          <a:stretch/>
        </p:blipFill>
        <p:spPr>
          <a:xfrm>
            <a:off x="20" y="292741"/>
            <a:ext cx="5394940" cy="6272516"/>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Title 1">
            <a:extLst>
              <a:ext uri="{FF2B5EF4-FFF2-40B4-BE49-F238E27FC236}">
                <a16:creationId xmlns:a16="http://schemas.microsoft.com/office/drawing/2014/main" id="{D452538E-3BDB-D54C-BF0D-561AA4B9F3F5}"/>
              </a:ext>
            </a:extLst>
          </p:cNvPr>
          <p:cNvSpPr>
            <a:spLocks noGrp="1"/>
          </p:cNvSpPr>
          <p:nvPr>
            <p:ph type="title"/>
          </p:nvPr>
        </p:nvSpPr>
        <p:spPr>
          <a:xfrm>
            <a:off x="5380563" y="1678665"/>
            <a:ext cx="3887839" cy="2372168"/>
          </a:xfrm>
        </p:spPr>
        <p:txBody>
          <a:bodyPr vert="horz" lIns="91440" tIns="45720" rIns="91440" bIns="45720" rtlCol="0" anchor="b">
            <a:normAutofit/>
          </a:bodyPr>
          <a:lstStyle/>
          <a:p>
            <a:pPr algn="r"/>
            <a:r>
              <a:rPr lang="en-US" sz="5400"/>
              <a:t>Thank You! </a:t>
            </a:r>
          </a:p>
        </p:txBody>
      </p:sp>
    </p:spTree>
    <p:extLst>
      <p:ext uri="{BB962C8B-B14F-4D97-AF65-F5344CB8AC3E}">
        <p14:creationId xmlns:p14="http://schemas.microsoft.com/office/powerpoint/2010/main" val="1371206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88A48-044F-904C-9417-9EA1E3EDCB27}"/>
              </a:ext>
            </a:extLst>
          </p:cNvPr>
          <p:cNvSpPr>
            <a:spLocks noGrp="1"/>
          </p:cNvSpPr>
          <p:nvPr>
            <p:ph type="title"/>
          </p:nvPr>
        </p:nvSpPr>
        <p:spPr>
          <a:xfrm>
            <a:off x="677334" y="1175327"/>
            <a:ext cx="8596668" cy="1055255"/>
          </a:xfrm>
        </p:spPr>
        <p:txBody>
          <a:bodyPr>
            <a:normAutofit/>
          </a:bodyPr>
          <a:lstStyle/>
          <a:p>
            <a:r>
              <a:rPr lang="en-US" dirty="0">
                <a:ea typeface="+mj-lt"/>
                <a:cs typeface="+mj-lt"/>
              </a:rPr>
              <a:t>How </a:t>
            </a:r>
            <a:r>
              <a:rPr lang="en-US" dirty="0" err="1">
                <a:ea typeface="+mj-lt"/>
                <a:cs typeface="+mj-lt"/>
              </a:rPr>
              <a:t>Hypnagogia</a:t>
            </a:r>
            <a:r>
              <a:rPr lang="en-US" dirty="0">
                <a:ea typeface="+mj-lt"/>
                <a:cs typeface="+mj-lt"/>
              </a:rPr>
              <a:t> Helps Me</a:t>
            </a:r>
          </a:p>
          <a:p>
            <a:endParaRPr lang="en-US">
              <a:solidFill>
                <a:schemeClr val="tx1"/>
              </a:solidFill>
            </a:endParaRPr>
          </a:p>
        </p:txBody>
      </p:sp>
      <p:sp>
        <p:nvSpPr>
          <p:cNvPr id="3" name="Content Placeholder 2">
            <a:extLst>
              <a:ext uri="{FF2B5EF4-FFF2-40B4-BE49-F238E27FC236}">
                <a16:creationId xmlns:a16="http://schemas.microsoft.com/office/drawing/2014/main" id="{8E467E68-969E-7940-858F-4FEEDBFFACD2}"/>
              </a:ext>
            </a:extLst>
          </p:cNvPr>
          <p:cNvSpPr>
            <a:spLocks noGrp="1"/>
          </p:cNvSpPr>
          <p:nvPr>
            <p:ph idx="1"/>
          </p:nvPr>
        </p:nvSpPr>
        <p:spPr>
          <a:xfrm>
            <a:off x="677334" y="1884369"/>
            <a:ext cx="8596668" cy="3880773"/>
          </a:xfrm>
        </p:spPr>
        <p:txBody>
          <a:bodyPr vert="horz" lIns="91440" tIns="45720" rIns="91440" bIns="45720" rtlCol="0" anchor="t">
            <a:normAutofit/>
          </a:bodyPr>
          <a:lstStyle/>
          <a:p>
            <a:pPr>
              <a:buFont typeface="Arial" panose="020B0604020202020204" pitchFamily="34" charset="0"/>
              <a:buChar char="•"/>
            </a:pPr>
            <a:r>
              <a:rPr lang="en-US" sz="2800"/>
              <a:t>It helps me retain study material. </a:t>
            </a:r>
          </a:p>
          <a:p>
            <a:pPr>
              <a:buFont typeface="Arial" panose="020B0604020202020204" pitchFamily="34" charset="0"/>
              <a:buChar char="•"/>
            </a:pPr>
            <a:r>
              <a:rPr lang="en-US" sz="2800"/>
              <a:t>It inspires my artwork.</a:t>
            </a:r>
          </a:p>
          <a:p>
            <a:pPr>
              <a:buFont typeface="Arial" panose="020B0604020202020204" pitchFamily="34" charset="0"/>
              <a:buChar char="•"/>
            </a:pPr>
            <a:r>
              <a:rPr lang="en-US" sz="2800"/>
              <a:t>If I am in a stressful period, I may hear a voice comforting me. </a:t>
            </a:r>
          </a:p>
        </p:txBody>
      </p:sp>
    </p:spTree>
    <p:extLst>
      <p:ext uri="{BB962C8B-B14F-4D97-AF65-F5344CB8AC3E}">
        <p14:creationId xmlns:p14="http://schemas.microsoft.com/office/powerpoint/2010/main" val="3059018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0" name="Rectangle 19">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5245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1267"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7"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271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9">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2712"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6"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7"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Shape 35">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05A0CF-4D8C-594F-9167-8308A739D687}"/>
              </a:ext>
            </a:extLst>
          </p:cNvPr>
          <p:cNvSpPr>
            <a:spLocks noGrp="1"/>
          </p:cNvSpPr>
          <p:nvPr>
            <p:ph type="title"/>
          </p:nvPr>
        </p:nvSpPr>
        <p:spPr>
          <a:xfrm>
            <a:off x="1554120" y="1020871"/>
            <a:ext cx="6960759" cy="2849671"/>
          </a:xfrm>
        </p:spPr>
        <p:txBody>
          <a:bodyPr vert="horz" lIns="91440" tIns="45720" rIns="91440" bIns="45720" rtlCol="0" anchor="b">
            <a:normAutofit/>
          </a:bodyPr>
          <a:lstStyle/>
          <a:p>
            <a:r>
              <a:rPr lang="en-US" sz="6600">
                <a:solidFill>
                  <a:srgbClr val="FFFFFF"/>
                </a:solidFill>
              </a:rPr>
              <a:t>Defining Hypnagogia </a:t>
            </a:r>
          </a:p>
        </p:txBody>
      </p:sp>
      <p:sp>
        <p:nvSpPr>
          <p:cNvPr id="3" name="Content Placeholder 2">
            <a:extLst>
              <a:ext uri="{FF2B5EF4-FFF2-40B4-BE49-F238E27FC236}">
                <a16:creationId xmlns:a16="http://schemas.microsoft.com/office/drawing/2014/main" id="{9AE271D2-FDEA-1846-9B3D-24665E07AEE4}"/>
              </a:ext>
            </a:extLst>
          </p:cNvPr>
          <p:cNvSpPr>
            <a:spLocks noGrp="1"/>
          </p:cNvSpPr>
          <p:nvPr>
            <p:ph type="body" idx="1"/>
          </p:nvPr>
        </p:nvSpPr>
        <p:spPr>
          <a:xfrm>
            <a:off x="1683088" y="3962088"/>
            <a:ext cx="6112077" cy="1186108"/>
          </a:xfrm>
        </p:spPr>
        <p:txBody>
          <a:bodyPr vert="horz" lIns="91440" tIns="45720" rIns="91440" bIns="45720" rtlCol="0" anchor="t">
            <a:normAutofit/>
          </a:bodyPr>
          <a:lstStyle/>
          <a:p>
            <a:r>
              <a:rPr lang="en-US" sz="2500">
                <a:solidFill>
                  <a:srgbClr val="FFFFFF">
                    <a:alpha val="70000"/>
                  </a:srgbClr>
                </a:solidFill>
              </a:rPr>
              <a:t>How to think about altered states</a:t>
            </a:r>
          </a:p>
        </p:txBody>
      </p:sp>
      <p:sp>
        <p:nvSpPr>
          <p:cNvPr id="38" name="Isosceles Triangle 37">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92146"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2012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DD6BC9EB-F181-48AB-BCA2-3D1DB20D2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itle 39">
            <a:extLst>
              <a:ext uri="{FF2B5EF4-FFF2-40B4-BE49-F238E27FC236}">
                <a16:creationId xmlns:a16="http://schemas.microsoft.com/office/drawing/2014/main" id="{2331FFAC-F678-BF43-AEED-15295D1C999C}"/>
              </a:ext>
            </a:extLst>
          </p:cNvPr>
          <p:cNvSpPr>
            <a:spLocks noGrp="1"/>
          </p:cNvSpPr>
          <p:nvPr>
            <p:ph type="ctrTitle"/>
          </p:nvPr>
        </p:nvSpPr>
        <p:spPr>
          <a:xfrm>
            <a:off x="1507066" y="999460"/>
            <a:ext cx="5698067" cy="4479852"/>
          </a:xfrm>
        </p:spPr>
        <p:txBody>
          <a:bodyPr anchor="ctr">
            <a:normAutofit/>
          </a:bodyPr>
          <a:lstStyle/>
          <a:p>
            <a:pPr algn="l"/>
            <a:r>
              <a:rPr lang="en-US" sz="2800"/>
              <a:t>“You are in bed, your eyes are closed, you feel yourself drifting to sleep. You are drowsily aware of bright clouds drifting past, which condense into floating luminous ribbons, stars, saw-toothed lines, and geometrical forms.”</a:t>
            </a:r>
          </a:p>
        </p:txBody>
      </p:sp>
      <p:sp>
        <p:nvSpPr>
          <p:cNvPr id="41" name="Subtitle 40">
            <a:extLst>
              <a:ext uri="{FF2B5EF4-FFF2-40B4-BE49-F238E27FC236}">
                <a16:creationId xmlns:a16="http://schemas.microsoft.com/office/drawing/2014/main" id="{4CD2DEBB-0E76-284F-80DF-CB38F3661781}"/>
              </a:ext>
            </a:extLst>
          </p:cNvPr>
          <p:cNvSpPr>
            <a:spLocks noGrp="1"/>
          </p:cNvSpPr>
          <p:nvPr>
            <p:ph type="subTitle" idx="1"/>
          </p:nvPr>
        </p:nvSpPr>
        <p:spPr>
          <a:xfrm>
            <a:off x="1521443" y="5597521"/>
            <a:ext cx="3176256" cy="798624"/>
          </a:xfrm>
        </p:spPr>
        <p:txBody>
          <a:bodyPr anchor="ctr">
            <a:normAutofit/>
          </a:bodyPr>
          <a:lstStyle/>
          <a:p>
            <a:pPr algn="l"/>
            <a:r>
              <a:rPr lang="en-US" dirty="0">
                <a:solidFill>
                  <a:schemeClr val="bg1">
                    <a:lumMod val="50000"/>
                  </a:schemeClr>
                </a:solidFill>
              </a:rPr>
              <a:t>Peter Schwenger, 2008 </a:t>
            </a:r>
          </a:p>
        </p:txBody>
      </p:sp>
      <p:sp>
        <p:nvSpPr>
          <p:cNvPr id="48" name="Isosceles Triangle 47">
            <a:extLst>
              <a:ext uri="{FF2B5EF4-FFF2-40B4-BE49-F238E27FC236}">
                <a16:creationId xmlns:a16="http://schemas.microsoft.com/office/drawing/2014/main" id="{D33AAA80-39DC-4020-9BFF-0718F35C7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50" name="Straight Connector 49">
            <a:extLst>
              <a:ext uri="{FF2B5EF4-FFF2-40B4-BE49-F238E27FC236}">
                <a16:creationId xmlns:a16="http://schemas.microsoft.com/office/drawing/2014/main" id="{C9C5D90B-7EE3-4D26-AB7D-A5A3A6E112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639186"/>
            <a:ext cx="0" cy="3200400"/>
          </a:xfrm>
          <a:prstGeom prst="line">
            <a:avLst/>
          </a:prstGeom>
        </p:spPr>
        <p:style>
          <a:lnRef idx="1">
            <a:schemeClr val="accent1"/>
          </a:lnRef>
          <a:fillRef idx="0">
            <a:schemeClr val="accent1"/>
          </a:fillRef>
          <a:effectRef idx="0">
            <a:schemeClr val="accent1"/>
          </a:effectRef>
          <a:fontRef idx="minor">
            <a:schemeClr val="tx1"/>
          </a:fontRef>
        </p:style>
      </p:cxnSp>
      <p:sp>
        <p:nvSpPr>
          <p:cNvPr id="52" name="Isosceles Triangle 51">
            <a:extLst>
              <a:ext uri="{FF2B5EF4-FFF2-40B4-BE49-F238E27FC236}">
                <a16:creationId xmlns:a16="http://schemas.microsoft.com/office/drawing/2014/main" id="{1177F295-741F-4EFF-B0CA-BE69295AD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flipV="1">
            <a:off x="11349404" y="1217756"/>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232371644"/>
      </p:ext>
    </p:extLst>
  </p:cSld>
  <p:clrMapOvr>
    <a:masterClrMapping/>
  </p:clrMapOvr>
</p:sld>
</file>

<file path=ppt/theme/theme1.xml><?xml version="1.0" encoding="utf-8"?>
<a:theme xmlns:a="http://schemas.openxmlformats.org/drawingml/2006/main" name="Facet">
  <a:themeElements>
    <a:clrScheme name="Custom 4">
      <a:dk1>
        <a:srgbClr val="000000"/>
      </a:dk1>
      <a:lt1>
        <a:srgbClr val="FFFFFF"/>
      </a:lt1>
      <a:dk2>
        <a:srgbClr val="373545"/>
      </a:dk2>
      <a:lt2>
        <a:srgbClr val="CEDBE6"/>
      </a:lt2>
      <a:accent1>
        <a:srgbClr val="054870"/>
      </a:accent1>
      <a:accent2>
        <a:srgbClr val="37A647"/>
      </a:accent2>
      <a:accent3>
        <a:srgbClr val="A1D786"/>
      </a:accent3>
      <a:accent4>
        <a:srgbClr val="7A8C8E"/>
      </a:accent4>
      <a:accent5>
        <a:srgbClr val="84ACB6"/>
      </a:accent5>
      <a:accent6>
        <a:srgbClr val="2683C6"/>
      </a:accent6>
      <a:hlink>
        <a:srgbClr val="6B9F25"/>
      </a:hlink>
      <a:folHlink>
        <a:srgbClr val="9F6715"/>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CF505D0953D34BA7F61016B7B3D4A2" ma:contentTypeVersion="7" ma:contentTypeDescription="Create a new document." ma:contentTypeScope="" ma:versionID="aa82babcee4815f822802954d6eaee6b">
  <xsd:schema xmlns:xsd="http://www.w3.org/2001/XMLSchema" xmlns:xs="http://www.w3.org/2001/XMLSchema" xmlns:p="http://schemas.microsoft.com/office/2006/metadata/properties" xmlns:ns3="38e09171-6a78-4653-bcd2-bf22d693c56c" xmlns:ns4="a88a1f18-27a0-428f-832a-f28e1346ed70" targetNamespace="http://schemas.microsoft.com/office/2006/metadata/properties" ma:root="true" ma:fieldsID="941c18e46e76c0016922bac31d39680c" ns3:_="" ns4:_="">
    <xsd:import namespace="38e09171-6a78-4653-bcd2-bf22d693c56c"/>
    <xsd:import namespace="a88a1f18-27a0-428f-832a-f28e1346ed70"/>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e09171-6a78-4653-bcd2-bf22d693c5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88a1f18-27a0-428f-832a-f28e1346ed7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A53C76D-4B91-4D64-BB7B-B8128801C4B6}">
  <ds:schemaRefs>
    <ds:schemaRef ds:uri="38e09171-6a78-4653-bcd2-bf22d693c56c"/>
    <ds:schemaRef ds:uri="a88a1f18-27a0-428f-832a-f28e1346ed70"/>
    <ds:schemaRef ds:uri="http://schemas.microsoft.com/office/2006/metadata/contentType"/>
    <ds:schemaRef ds:uri="http://schemas.microsoft.com/office/2006/metadata/properties/metaAttributes"/>
    <ds:schemaRef ds:uri="http://www.w3.org/2000/xmlns/"/>
    <ds:schemaRef ds:uri="http://www.w3.org/2001/XMLSchem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053B7AA-264E-4423-A293-46F5C1830782}">
  <ds:schemaRefs>
    <ds:schemaRef ds:uri="http://schemas.microsoft.com/sharepoint/v3/contenttype/forms"/>
  </ds:schemaRefs>
</ds:datastoreItem>
</file>

<file path=customXml/itemProps3.xml><?xml version="1.0" encoding="utf-8"?>
<ds:datastoreItem xmlns:ds="http://schemas.openxmlformats.org/officeDocument/2006/customXml" ds:itemID="{08310A39-78BB-4DBE-8E92-2FE09014F246}">
  <ds:schemaRefs>
    <ds:schemaRef ds:uri="http://schemas.microsoft.com/office/2006/metadata/properties"/>
    <ds:schemaRef ds:uri="http://www.w3.org/2000/xmln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{85925770-40B5-624F-8E35-13CBC40FFC04}tf10001060</Template>
  <Application>Microsoft Office PowerPoint</Application>
  <PresentationFormat>Widescreen</PresentationFormat>
  <Slides>64</Slides>
  <Notes>50</Notes>
  <HiddenSlides>0</HiddenSlide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Facet</vt:lpstr>
      <vt:lpstr>Welcome </vt:lpstr>
      <vt:lpstr>Hypnagogia </vt:lpstr>
      <vt:lpstr>Introduction </vt:lpstr>
      <vt:lpstr> Purpose of the Presentation</vt:lpstr>
      <vt:lpstr>What Did I Study, and Why Is It Important? </vt:lpstr>
      <vt:lpstr> My Experience with Hypnagogia</vt:lpstr>
      <vt:lpstr>How Hypnagogia Helps Me </vt:lpstr>
      <vt:lpstr>Defining Hypnagogia </vt:lpstr>
      <vt:lpstr>“You are in bed, your eyes are closed, you feel yourself drifting to sleep. You are drowsily aware of bright clouds drifting past, which condense into floating luminous ribbons, stars, saw-toothed lines, and geometrical forms.”</vt:lpstr>
      <vt:lpstr> What Is Hypnagogia? </vt:lpstr>
      <vt:lpstr> What Are Altered States of Consciousness? </vt:lpstr>
      <vt:lpstr>PowerPoint Presentation</vt:lpstr>
      <vt:lpstr>Viewing Consciousness Through a Different Lens: From Disorder to Discovery</vt:lpstr>
      <vt:lpstr>Viewing Consciousness Through a Different Lens: From Disorder to Discovery</vt:lpstr>
      <vt:lpstr>PowerPoint Presentation</vt:lpstr>
      <vt:lpstr>Lens of Disorder</vt:lpstr>
      <vt:lpstr>“Neither perception nor representation, each of which is linked to things in the world, hypnagogia is [no longer] adequately accounted for as 'mental images,' from which it is distinguished by the extraordinary clarity of what is sensed as appearing before the eyes....”</vt:lpstr>
      <vt:lpstr>PowerPoint Presentation</vt:lpstr>
      <vt:lpstr>  Brain Waves and Resulting Functions</vt:lpstr>
      <vt:lpstr>PowerPoint Presentation</vt:lpstr>
      <vt:lpstr> Different Types of Hallucinations</vt:lpstr>
      <vt:lpstr> Different Types of Hallucinations</vt:lpstr>
      <vt:lpstr> Different Types of Hallucinations</vt:lpstr>
      <vt:lpstr>How Is Hypnagogia Different from Other States?</vt:lpstr>
      <vt:lpstr> Who Experiences Hypnagoia? </vt:lpstr>
      <vt:lpstr>PowerPoint Presentation</vt:lpstr>
      <vt:lpstr>PowerPoint Presentation</vt:lpstr>
      <vt:lpstr>PowerPoint Presentation</vt:lpstr>
      <vt:lpstr> Hypnagogia Is a Range of Experiences</vt:lpstr>
      <vt:lpstr>How One Might Increase the Chances of Experiencing Hypnagogia </vt:lpstr>
      <vt:lpstr> How One Might “Escape” Hypnagogia </vt:lpstr>
      <vt:lpstr> Is Hypnagogia Harmful?</vt:lpstr>
      <vt:lpstr>PowerPoint Presentation</vt:lpstr>
      <vt:lpstr>Lens of Discovery</vt:lpstr>
      <vt:lpstr>“...where the confines of the waking world blend with those of the world of dreams.”</vt:lpstr>
      <vt:lpstr> Hypnagogia and Creativity</vt:lpstr>
      <vt:lpstr> Hypnagogia and Creativity</vt:lpstr>
      <vt:lpstr> Hypnagogia and Creativity</vt:lpstr>
      <vt:lpstr> Hypnagogia and Spirituality</vt:lpstr>
      <vt:lpstr> Altered States and the Imaginal Realm</vt:lpstr>
      <vt:lpstr> Different Types of Altered States</vt:lpstr>
      <vt:lpstr> How is Hypnagogia Different?</vt:lpstr>
      <vt:lpstr>PowerPoint Presentation</vt:lpstr>
      <vt:lpstr> Hypnagogia and Culture</vt:lpstr>
      <vt:lpstr> Hypnagogia and Culture</vt:lpstr>
      <vt:lpstr>PowerPoint Presentation</vt:lpstr>
      <vt:lpstr>Conclusion</vt:lpstr>
      <vt:lpstr>“I had a dream that the sky was falling, purple bursting through the clouds / Sun exploding on the horizon, golden stars raining down. . .”</vt:lpstr>
      <vt:lpstr>What Did I Expect to Find and Why Did I Expect to Find those Results?</vt:lpstr>
      <vt:lpstr>What Did I Expect to Find and Why Did I Expect to Find those Results?</vt:lpstr>
      <vt:lpstr> What Did I Discover? </vt:lpstr>
      <vt:lpstr>What Did I Discover through the Literature?</vt:lpstr>
      <vt:lpstr>What Did I Discover through the Literature? </vt:lpstr>
      <vt:lpstr> Why Are These Discoveries Meaningful?</vt:lpstr>
      <vt:lpstr> What Is Next?</vt:lpstr>
      <vt:lpstr> What Is Next?</vt:lpstr>
      <vt:lpstr> What Is Next?</vt:lpstr>
      <vt:lpstr>Conclusion and Q&amp;A</vt:lpstr>
      <vt:lpstr>References</vt:lpstr>
      <vt:lpstr>PowerPoint Presentation</vt:lpstr>
      <vt:lpstr>PowerPoint Presentation</vt:lpstr>
      <vt:lpstr>PowerPoint Presentation</vt:lpstr>
      <vt:lpstr>PowerPoint Presentation</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Hypnagogia </dc:title>
  <dc:creator>Cassie Jankowski</dc:creator>
  <cp:revision>157</cp:revision>
  <dcterms:created xsi:type="dcterms:W3CDTF">2021-07-21T14:23:26Z</dcterms:created>
  <dcterms:modified xsi:type="dcterms:W3CDTF">2021-10-26T19:00:38Z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0x01010018CF505D0953D34BA7F61016B7B3D4A2</vt:lpwstr>
  </property>
</Properties>
</file>