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8" r:id="rId7"/>
    <p:sldId id="260" r:id="rId8"/>
    <p:sldId id="261" r:id="rId9"/>
    <p:sldId id="270" r:id="rId10"/>
    <p:sldId id="262" r:id="rId11"/>
    <p:sldId id="263" r:id="rId12"/>
    <p:sldId id="269" r:id="rId13"/>
    <p:sldId id="264" r:id="rId14"/>
    <p:sldId id="266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limate.nasa.gov/effects/" TargetMode="External"/><Relationship Id="rId3" Type="http://schemas.openxmlformats.org/officeDocument/2006/relationships/hyperlink" Target="http://www.huffingtonpost.com/entry/why-americans-deny-evolution-climate-and-vaccine-science_us_5888cd7ce4b098c0bba7db84" TargetMode="External"/><Relationship Id="rId7" Type="http://schemas.openxmlformats.org/officeDocument/2006/relationships/hyperlink" Target="https://19january2017snapshot.epa.gov/sites/production/files/2016-08/documents/print_temperature-2016.pdf" TargetMode="External"/><Relationship Id="rId2" Type="http://schemas.openxmlformats.org/officeDocument/2006/relationships/hyperlink" Target="http://www.livescience.com/57590-why-americans-deny-science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heatlantic.com/health/archive/2015/01/americans-believe-in-science-just-not-its-findings/384937/" TargetMode="External"/><Relationship Id="rId5" Type="http://schemas.openxmlformats.org/officeDocument/2006/relationships/hyperlink" Target="http://www.smithsonianmag.com/innovation/how-much-do-americans-know-about-science-27747364/" TargetMode="External"/><Relationship Id="rId4" Type="http://schemas.openxmlformats.org/officeDocument/2006/relationships/hyperlink" Target="http://www.pewresearch.org/fact-tank/2017/02/15/u-s-students-internationally-math-science/" TargetMode="External"/><Relationship Id="rId9" Type="http://schemas.openxmlformats.org/officeDocument/2006/relationships/hyperlink" Target="https://ncse.com/library-resource/americans-scientific-knowledge-beliefs-human-evolution-yea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Scientifically Literate: the world, the community, the individual </a:t>
            </a:r>
          </a:p>
        </p:txBody>
      </p:sp>
    </p:spTree>
    <p:extLst>
      <p:ext uri="{BB962C8B-B14F-4D97-AF65-F5344CB8AC3E}">
        <p14:creationId xmlns:p14="http://schemas.microsoft.com/office/powerpoint/2010/main" val="1466335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000" y="152767"/>
            <a:ext cx="10131427" cy="1468800"/>
          </a:xfrm>
        </p:spPr>
        <p:txBody>
          <a:bodyPr/>
          <a:lstStyle/>
          <a:p>
            <a:r>
              <a:rPr lang="en-US" dirty="0"/>
              <a:t>A scientific controversy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0" y="2502708"/>
            <a:ext cx="4526132" cy="3073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134" y="2502708"/>
            <a:ext cx="3753916" cy="2815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86134" y="5318146"/>
            <a:ext cx="3753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 home destroyed by beach erosion tips over in the Alaskan village of </a:t>
            </a:r>
            <a:r>
              <a:rPr lang="en-US" sz="1400" dirty="0" err="1"/>
              <a:t>Shishmaref</a:t>
            </a:r>
            <a:r>
              <a:rPr lang="en-US" sz="1400" dirty="0"/>
              <a:t>, Sept. 27, 2006.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86134" y="5842337"/>
            <a:ext cx="3488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Leaving Their Ancestral Home: Alaska Village Votes to Move Due to Climate Change - ABC News. (</a:t>
            </a:r>
            <a:r>
              <a:rPr lang="en-US" sz="1200" dirty="0" err="1"/>
              <a:t>n.d.</a:t>
            </a:r>
            <a:r>
              <a:rPr lang="en-US" sz="1200" dirty="0"/>
              <a:t>). Retrieved from http://abcnews.go.com/US/leaving-ancestral-home-alaska-village-votes-move-due/story?id=41482755</a:t>
            </a:r>
          </a:p>
        </p:txBody>
      </p:sp>
    </p:spTree>
    <p:extLst>
      <p:ext uri="{BB962C8B-B14F-4D97-AF65-F5344CB8AC3E}">
        <p14:creationId xmlns:p14="http://schemas.microsoft.com/office/powerpoint/2010/main" val="1094207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22" y="-269998"/>
            <a:ext cx="10131427" cy="1468800"/>
          </a:xfrm>
        </p:spPr>
        <p:txBody>
          <a:bodyPr/>
          <a:lstStyle/>
          <a:p>
            <a:r>
              <a:rPr lang="en-US" dirty="0"/>
              <a:t>Why deny?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22" y="1740669"/>
            <a:ext cx="4196644" cy="31125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422" y="4853180"/>
            <a:ext cx="41966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Families from across the U.S. living with autism take part in a rally calling to eliminate toxins from children’s vaccines in Washington June 4, 2008. Various U.S. government agencies and non-government health experts agree there is no evidence that can link autism to any kind of vaccine, but a small and highly vocal group of activists remain unconvinced.</a:t>
            </a:r>
          </a:p>
        </p:txBody>
      </p:sp>
    </p:spTree>
    <p:extLst>
      <p:ext uri="{BB962C8B-B14F-4D97-AF65-F5344CB8AC3E}">
        <p14:creationId xmlns:p14="http://schemas.microsoft.com/office/powerpoint/2010/main" val="2367981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006" y="1724296"/>
            <a:ext cx="68841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What did I discover instead and why is that discovery meaningful?</a:t>
            </a:r>
          </a:p>
        </p:txBody>
      </p:sp>
    </p:spTree>
    <p:extLst>
      <p:ext uri="{BB962C8B-B14F-4D97-AF65-F5344CB8AC3E}">
        <p14:creationId xmlns:p14="http://schemas.microsoft.com/office/powerpoint/2010/main" val="3218768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463781"/>
            <a:ext cx="10131427" cy="1468800"/>
          </a:xfrm>
        </p:spPr>
        <p:txBody>
          <a:bodyPr/>
          <a:lstStyle/>
          <a:p>
            <a:r>
              <a:rPr lang="en-US" dirty="0"/>
              <a:t>“The truth </a:t>
            </a:r>
            <a:r>
              <a:rPr lang="en-US" u="sng" dirty="0"/>
              <a:t>IS</a:t>
            </a:r>
            <a:r>
              <a:rPr lang="en-US" dirty="0"/>
              <a:t> out there”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95" y="2593269"/>
            <a:ext cx="2886075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683" y="2593269"/>
            <a:ext cx="2695575" cy="1581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50" y="4490156"/>
            <a:ext cx="2087562" cy="2087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534" y="4490156"/>
            <a:ext cx="2466975" cy="2087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972" y="2593269"/>
            <a:ext cx="2933700" cy="1581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567" y="449015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79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active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25" y="2559579"/>
            <a:ext cx="2967134" cy="22188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5029" y="4954555"/>
            <a:ext cx="236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ASUMH Stream Team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362" y="1337733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226" y="3737493"/>
            <a:ext cx="22860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2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755" y="147692"/>
            <a:ext cx="10131427" cy="14688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754" y="2147070"/>
            <a:ext cx="10131428" cy="3983142"/>
          </a:xfrm>
        </p:spPr>
        <p:txBody>
          <a:bodyPr>
            <a:normAutofit fontScale="85000" lnSpcReduction="20000"/>
          </a:bodyPr>
          <a:lstStyle/>
          <a:p>
            <a:r>
              <a:rPr lang="en-US" sz="1400" dirty="0">
                <a:hlinkClick r:id="rId2"/>
              </a:rPr>
              <a:t>http://www.livescience.com/57590-why-americans-deny-science.html</a:t>
            </a:r>
            <a:endParaRPr lang="en-US" sz="1400" dirty="0"/>
          </a:p>
          <a:p>
            <a:r>
              <a:rPr lang="en-US" sz="1400" dirty="0">
                <a:hlinkClick r:id="rId3"/>
              </a:rPr>
              <a:t>http://www.huffingtonpost.com/entry/why-americans-deny-evolution-climate-and-vaccine-science_us_5888cd7ce4b098c0bba7db84</a:t>
            </a:r>
            <a:endParaRPr lang="en-US" sz="1400" dirty="0"/>
          </a:p>
          <a:p>
            <a:r>
              <a:rPr lang="en-US" sz="1400" dirty="0">
                <a:hlinkClick r:id="rId4"/>
              </a:rPr>
              <a:t>http://www.pewresearch.org/fact-tank/2017/02/15/u-s-students-internationally-math-science/</a:t>
            </a:r>
            <a:endParaRPr lang="en-US" sz="1400" dirty="0"/>
          </a:p>
          <a:p>
            <a:r>
              <a:rPr lang="en-US" sz="1400" dirty="0">
                <a:hlinkClick r:id="rId5"/>
              </a:rPr>
              <a:t>http://www.smithsonianmag.com/innovation/how-much-do-americans-know-about-science-27747364/</a:t>
            </a:r>
            <a:endParaRPr lang="en-US" sz="1400" dirty="0"/>
          </a:p>
          <a:p>
            <a:r>
              <a:rPr lang="en-US" sz="1400" dirty="0">
                <a:hlinkClick r:id="rId6"/>
              </a:rPr>
              <a:t>https://www.theatlantic.com/health/archive/2015/01/americans-believe-in-science-just-not-its-findings/384937/</a:t>
            </a:r>
            <a:endParaRPr lang="en-US" sz="1400" dirty="0"/>
          </a:p>
          <a:p>
            <a:r>
              <a:rPr lang="en-US" sz="1400" dirty="0">
                <a:hlinkClick r:id="rId7"/>
              </a:rPr>
              <a:t>https://19january2017snapshot.epa.gov/sites/production/files/2016-08/documents/print_temperature-2016.pdf</a:t>
            </a:r>
            <a:endParaRPr lang="en-US" sz="1400" dirty="0"/>
          </a:p>
          <a:p>
            <a:r>
              <a:rPr lang="en-US" sz="1400" dirty="0">
                <a:hlinkClick r:id="rId8"/>
              </a:rPr>
              <a:t>https://climate.nasa.gov/effects/</a:t>
            </a:r>
            <a:endParaRPr lang="en-US" sz="1400" dirty="0"/>
          </a:p>
          <a:p>
            <a:r>
              <a:rPr lang="en-US" sz="1400" dirty="0">
                <a:hlinkClick r:id="rId9"/>
              </a:rPr>
              <a:t>https://ncse.com/library-resource/americans-scientific-knowledge-beliefs-human-evolution-year</a:t>
            </a:r>
            <a:endParaRPr lang="en-US" sz="1400" dirty="0"/>
          </a:p>
          <a:p>
            <a:r>
              <a:rPr lang="en-US" sz="1400" dirty="0"/>
              <a:t>Tyson, N. D., Lang, A., Willis, &amp; </a:t>
            </a:r>
            <a:r>
              <a:rPr lang="en-US" sz="1400" dirty="0" err="1"/>
              <a:t>Mirron</a:t>
            </a:r>
            <a:r>
              <a:rPr lang="en-US" sz="1400" dirty="0"/>
              <a:t>. (2015). Space chronicles: Facing the ultimate frontier. Grand Haven, MI: Brilliance Audio.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101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5818" y="2377440"/>
            <a:ext cx="6949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What did I study and why is it important?</a:t>
            </a:r>
          </a:p>
        </p:txBody>
      </p:sp>
    </p:spTree>
    <p:extLst>
      <p:ext uri="{BB962C8B-B14F-4D97-AF65-F5344CB8AC3E}">
        <p14:creationId xmlns:p14="http://schemas.microsoft.com/office/powerpoint/2010/main" val="1923016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46" y="2457061"/>
            <a:ext cx="10131425" cy="145626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“Scientific illiteracy is the lack knowledge and understanding of scientific concepts and processes required for personal decision making, participation in civic and cultural affairs, and economic productivity.”</a:t>
            </a:r>
          </a:p>
        </p:txBody>
      </p:sp>
    </p:spTree>
    <p:extLst>
      <p:ext uri="{BB962C8B-B14F-4D97-AF65-F5344CB8AC3E}">
        <p14:creationId xmlns:p14="http://schemas.microsoft.com/office/powerpoint/2010/main" val="406622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7" y="2675380"/>
            <a:ext cx="1183238" cy="14072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744" y="2675380"/>
            <a:ext cx="1115423" cy="1407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682" y="2675379"/>
            <a:ext cx="1027345" cy="1407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894" y="2675379"/>
            <a:ext cx="1015683" cy="1407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2444" y="2675379"/>
            <a:ext cx="1054079" cy="1407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2635" y="2675379"/>
            <a:ext cx="1050024" cy="1407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6026" y="2686617"/>
            <a:ext cx="978274" cy="1407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6111" y="2686617"/>
            <a:ext cx="996143" cy="140724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0" y="4441371"/>
            <a:ext cx="12120465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99796" y="4441371"/>
            <a:ext cx="0" cy="5598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341984" y="4441371"/>
            <a:ext cx="0" cy="550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956180" y="4441371"/>
            <a:ext cx="0" cy="550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77069" y="4441371"/>
            <a:ext cx="0" cy="550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025951" y="4441371"/>
            <a:ext cx="0" cy="550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6806" y="4441370"/>
            <a:ext cx="256054" cy="7498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8060" y="4441369"/>
            <a:ext cx="256054" cy="7498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7136" y="4441368"/>
            <a:ext cx="256054" cy="7498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3716" y="5001208"/>
            <a:ext cx="893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 100 – AD170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19791" y="5001207"/>
            <a:ext cx="89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1473-</a:t>
            </a:r>
          </a:p>
          <a:p>
            <a:r>
              <a:rPr lang="en-US" dirty="0"/>
              <a:t>1543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56608" y="5001208"/>
            <a:ext cx="89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1571-</a:t>
            </a:r>
          </a:p>
          <a:p>
            <a:r>
              <a:rPr lang="en-US" dirty="0"/>
              <a:t>1630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53985" y="5040667"/>
            <a:ext cx="89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1934-</a:t>
            </a:r>
          </a:p>
          <a:p>
            <a:r>
              <a:rPr lang="en-US" dirty="0"/>
              <a:t>1996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84611" y="5040668"/>
            <a:ext cx="89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1879-</a:t>
            </a:r>
          </a:p>
          <a:p>
            <a:r>
              <a:rPr lang="en-US" dirty="0"/>
              <a:t>1955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98928" y="5042036"/>
            <a:ext cx="89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1889-</a:t>
            </a:r>
          </a:p>
          <a:p>
            <a:r>
              <a:rPr lang="en-US" dirty="0"/>
              <a:t>1953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194121" y="5075101"/>
            <a:ext cx="89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1942-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203735" y="5153608"/>
            <a:ext cx="89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1642-</a:t>
            </a:r>
          </a:p>
          <a:p>
            <a:r>
              <a:rPr lang="en-US" dirty="0"/>
              <a:t>1726</a:t>
            </a:r>
          </a:p>
        </p:txBody>
      </p:sp>
      <p:sp>
        <p:nvSpPr>
          <p:cNvPr id="35" name="Scroll: Horizontal 34"/>
          <p:cNvSpPr/>
          <p:nvPr/>
        </p:nvSpPr>
        <p:spPr>
          <a:xfrm>
            <a:off x="113716" y="2044286"/>
            <a:ext cx="1111077" cy="478172"/>
          </a:xfrm>
          <a:prstGeom prst="horizontalScroll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Ptolemy</a:t>
            </a:r>
          </a:p>
        </p:txBody>
      </p:sp>
      <p:sp>
        <p:nvSpPr>
          <p:cNvPr id="36" name="Scroll: Horizontal 35"/>
          <p:cNvSpPr/>
          <p:nvPr/>
        </p:nvSpPr>
        <p:spPr>
          <a:xfrm>
            <a:off x="1758191" y="2047412"/>
            <a:ext cx="1111077" cy="478172"/>
          </a:xfrm>
          <a:prstGeom prst="horizontalScroll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Copernicus</a:t>
            </a:r>
          </a:p>
        </p:txBody>
      </p:sp>
      <p:sp>
        <p:nvSpPr>
          <p:cNvPr id="37" name="Scroll: Horizontal 36"/>
          <p:cNvSpPr/>
          <p:nvPr/>
        </p:nvSpPr>
        <p:spPr>
          <a:xfrm>
            <a:off x="3378543" y="2044290"/>
            <a:ext cx="1111077" cy="478172"/>
          </a:xfrm>
          <a:prstGeom prst="horizontalScroll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Kepler</a:t>
            </a:r>
          </a:p>
        </p:txBody>
      </p:sp>
      <p:sp>
        <p:nvSpPr>
          <p:cNvPr id="38" name="Scroll: Horizontal 37"/>
          <p:cNvSpPr/>
          <p:nvPr/>
        </p:nvSpPr>
        <p:spPr>
          <a:xfrm>
            <a:off x="4923033" y="2044286"/>
            <a:ext cx="1111077" cy="478172"/>
          </a:xfrm>
          <a:prstGeom prst="horizontalScroll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Newton</a:t>
            </a:r>
          </a:p>
        </p:txBody>
      </p:sp>
      <p:sp>
        <p:nvSpPr>
          <p:cNvPr id="39" name="Scroll: Horizontal 38"/>
          <p:cNvSpPr/>
          <p:nvPr/>
        </p:nvSpPr>
        <p:spPr>
          <a:xfrm>
            <a:off x="6467523" y="2038637"/>
            <a:ext cx="1111077" cy="478172"/>
          </a:xfrm>
          <a:prstGeom prst="horizontalScroll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Einstein</a:t>
            </a:r>
          </a:p>
        </p:txBody>
      </p:sp>
      <p:sp>
        <p:nvSpPr>
          <p:cNvPr id="40" name="Scroll: Horizontal 39"/>
          <p:cNvSpPr/>
          <p:nvPr/>
        </p:nvSpPr>
        <p:spPr>
          <a:xfrm>
            <a:off x="8028958" y="2038637"/>
            <a:ext cx="1111077" cy="478172"/>
          </a:xfrm>
          <a:prstGeom prst="horizontalScroll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Hubble</a:t>
            </a:r>
          </a:p>
        </p:txBody>
      </p:sp>
      <p:sp>
        <p:nvSpPr>
          <p:cNvPr id="41" name="Scroll: Horizontal 40"/>
          <p:cNvSpPr/>
          <p:nvPr/>
        </p:nvSpPr>
        <p:spPr>
          <a:xfrm>
            <a:off x="9645440" y="2012188"/>
            <a:ext cx="1111077" cy="478172"/>
          </a:xfrm>
          <a:prstGeom prst="horizontalScroll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Sagan</a:t>
            </a:r>
          </a:p>
        </p:txBody>
      </p:sp>
      <p:sp>
        <p:nvSpPr>
          <p:cNvPr id="42" name="Scroll: Horizontal 41"/>
          <p:cNvSpPr/>
          <p:nvPr/>
        </p:nvSpPr>
        <p:spPr>
          <a:xfrm>
            <a:off x="11086201" y="2038637"/>
            <a:ext cx="1111077" cy="478172"/>
          </a:xfrm>
          <a:prstGeom prst="horizontalScroll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Hawking</a:t>
            </a:r>
          </a:p>
        </p:txBody>
      </p:sp>
    </p:spTree>
    <p:extLst>
      <p:ext uri="{BB962C8B-B14F-4D97-AF65-F5344CB8AC3E}">
        <p14:creationId xmlns:p14="http://schemas.microsoft.com/office/powerpoint/2010/main" val="1244967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824" y="882622"/>
            <a:ext cx="10131427" cy="1468800"/>
          </a:xfrm>
        </p:spPr>
        <p:txBody>
          <a:bodyPr/>
          <a:lstStyle/>
          <a:p>
            <a:r>
              <a:rPr lang="en-US" dirty="0"/>
              <a:t>“Too Many Know Too Little”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824" y="2071397"/>
            <a:ext cx="10215403" cy="250269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53% of Americans believe that the earliest humans lived at the same time as dinosaurs</a:t>
            </a:r>
          </a:p>
          <a:p>
            <a:r>
              <a:rPr lang="en-US" dirty="0"/>
              <a:t>59% of Americans believe that the complexity of life cannot have risen out of random or chance events</a:t>
            </a:r>
          </a:p>
          <a:p>
            <a:r>
              <a:rPr lang="en-US" dirty="0"/>
              <a:t>52% of Americans believe that lasers work by focusing sound waves</a:t>
            </a:r>
          </a:p>
          <a:p>
            <a:r>
              <a:rPr lang="en-US" dirty="0"/>
              <a:t>46% of Americans did not know that electrons are smaller than atoms</a:t>
            </a:r>
          </a:p>
          <a:p>
            <a:r>
              <a:rPr lang="en-US" dirty="0"/>
              <a:t>67% of Americans believe that the statement “Human beings, as we know them today, developed from earlier species of animals” was false.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1824" y="6308151"/>
            <a:ext cx="80052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Americans’ Scientific Knowledge and Beliefs about Human Evolution in the Year of Darwin | NCSE. (</a:t>
            </a:r>
            <a:r>
              <a:rPr lang="en-US" sz="1050" dirty="0" err="1"/>
              <a:t>n.d.</a:t>
            </a:r>
            <a:r>
              <a:rPr lang="en-US" sz="1050" dirty="0"/>
              <a:t>). Retrieved from https://ncse.com/library-resource/americans-scientific-knowledge-beliefs-human-evolution-year</a:t>
            </a:r>
          </a:p>
        </p:txBody>
      </p:sp>
    </p:spTree>
    <p:extLst>
      <p:ext uri="{BB962C8B-B14F-4D97-AF65-F5344CB8AC3E}">
        <p14:creationId xmlns:p14="http://schemas.microsoft.com/office/powerpoint/2010/main" val="146040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8960" y="2168434"/>
            <a:ext cx="56823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What did I expect to find and why did I expect to find it?</a:t>
            </a:r>
          </a:p>
        </p:txBody>
      </p:sp>
    </p:spTree>
    <p:extLst>
      <p:ext uri="{BB962C8B-B14F-4D97-AF65-F5344CB8AC3E}">
        <p14:creationId xmlns:p14="http://schemas.microsoft.com/office/powerpoint/2010/main" val="78276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551" y="285462"/>
            <a:ext cx="10131427" cy="1468800"/>
          </a:xfrm>
        </p:spPr>
        <p:txBody>
          <a:bodyPr/>
          <a:lstStyle/>
          <a:p>
            <a:r>
              <a:rPr lang="en-US" dirty="0"/>
              <a:t>education of 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96" y="2578746"/>
            <a:ext cx="4620823" cy="2389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661" y="631363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U.S. academic achievement lags that of many other countries | Pew Research Center. (</a:t>
            </a:r>
            <a:r>
              <a:rPr lang="en-US" sz="1100" dirty="0" err="1"/>
              <a:t>n.d.</a:t>
            </a:r>
            <a:r>
              <a:rPr lang="en-US" sz="1100" dirty="0"/>
              <a:t>). Retrieved from http://www.pewresearch.org/fact-tank/2017/02/15/u-s-students-internationally-math-science/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661" y="1349253"/>
            <a:ext cx="4949505" cy="3619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01467" y="6313633"/>
            <a:ext cx="57683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National Test Scores Show Slight Math, Reading Increases For American Students | </a:t>
            </a:r>
            <a:r>
              <a:rPr lang="en-US" sz="1050" dirty="0" err="1"/>
              <a:t>HuffPost</a:t>
            </a:r>
            <a:r>
              <a:rPr lang="en-US" sz="1050" dirty="0"/>
              <a:t>. (</a:t>
            </a:r>
            <a:r>
              <a:rPr lang="en-US" sz="1050" dirty="0" err="1"/>
              <a:t>n.d.</a:t>
            </a:r>
            <a:r>
              <a:rPr lang="en-US" sz="1050" dirty="0"/>
              <a:t>). Retrieved from http://www.huffingtonpost.com/2013/11/07/national-test-scores_n_4229264.html</a:t>
            </a:r>
          </a:p>
        </p:txBody>
      </p:sp>
    </p:spTree>
    <p:extLst>
      <p:ext uri="{BB962C8B-B14F-4D97-AF65-F5344CB8AC3E}">
        <p14:creationId xmlns:p14="http://schemas.microsoft.com/office/powerpoint/2010/main" val="853190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11" y="768580"/>
            <a:ext cx="10131427" cy="14688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don’t young people go into STEM fields?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711" y="2810933"/>
            <a:ext cx="10320516" cy="2815559"/>
          </a:xfrm>
        </p:spPr>
        <p:txBody>
          <a:bodyPr>
            <a:normAutofit/>
          </a:bodyPr>
          <a:lstStyle/>
          <a:p>
            <a:r>
              <a:rPr lang="en-US" dirty="0"/>
              <a:t>22% said STEM was not useful to their careers</a:t>
            </a:r>
          </a:p>
          <a:p>
            <a:endParaRPr lang="en-US" dirty="0"/>
          </a:p>
          <a:p>
            <a:r>
              <a:rPr lang="en-US" dirty="0"/>
              <a:t>20% STEM subjects are “too boring”</a:t>
            </a:r>
          </a:p>
          <a:p>
            <a:endParaRPr lang="en-US" dirty="0"/>
          </a:p>
          <a:p>
            <a:r>
              <a:rPr lang="en-US" dirty="0"/>
              <a:t>46% STEM subjects are “too hard”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352" y="2237380"/>
            <a:ext cx="2809875" cy="3457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7689" y="6200045"/>
            <a:ext cx="711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Public’s Knowledge of Science and Technology | Pew Research Center. (2013, April 22). Retrieved from http://www.people-press.org/2013/04/22/publics-knowledge-of-science-and-technology/</a:t>
            </a:r>
          </a:p>
        </p:txBody>
      </p:sp>
    </p:spTree>
    <p:extLst>
      <p:ext uri="{BB962C8B-B14F-4D97-AF65-F5344CB8AC3E}">
        <p14:creationId xmlns:p14="http://schemas.microsoft.com/office/powerpoint/2010/main" val="418375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668" y="251872"/>
            <a:ext cx="10131427" cy="1468800"/>
          </a:xfrm>
        </p:spPr>
        <p:txBody>
          <a:bodyPr/>
          <a:lstStyle/>
          <a:p>
            <a:r>
              <a:rPr lang="en-US" dirty="0"/>
              <a:t>Where do they go?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668" y="1720672"/>
            <a:ext cx="10131428" cy="4810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Top ten most popular majors in the </a:t>
            </a:r>
            <a:r>
              <a:rPr lang="en-US" dirty="0" err="1"/>
              <a:t>u.S</a:t>
            </a:r>
            <a:endParaRPr lang="en-US" dirty="0"/>
          </a:p>
          <a:p>
            <a:endParaRPr lang="en-US" dirty="0"/>
          </a:p>
          <a:p>
            <a:r>
              <a:rPr lang="en-US" dirty="0"/>
              <a:t>#1 Business &amp; Management </a:t>
            </a:r>
          </a:p>
          <a:p>
            <a:r>
              <a:rPr lang="en-US" dirty="0"/>
              <a:t>#2 nursing</a:t>
            </a:r>
          </a:p>
          <a:p>
            <a:r>
              <a:rPr lang="en-US" dirty="0"/>
              <a:t>#3 Liberal arts &amp; General Studies</a:t>
            </a:r>
          </a:p>
          <a:p>
            <a:r>
              <a:rPr lang="en-US" dirty="0"/>
              <a:t>#4 General Psychology</a:t>
            </a:r>
          </a:p>
          <a:p>
            <a:r>
              <a:rPr lang="en-US" dirty="0"/>
              <a:t>#5 General Biology</a:t>
            </a:r>
          </a:p>
          <a:p>
            <a:r>
              <a:rPr lang="en-US" dirty="0"/>
              <a:t>#6 Criminal justice</a:t>
            </a:r>
          </a:p>
          <a:p>
            <a:r>
              <a:rPr lang="en-US" dirty="0"/>
              <a:t>#7 accounting</a:t>
            </a:r>
          </a:p>
          <a:p>
            <a:r>
              <a:rPr lang="en-US" dirty="0"/>
              <a:t>#8 teacher education</a:t>
            </a:r>
          </a:p>
          <a:p>
            <a:r>
              <a:rPr lang="en-US" dirty="0"/>
              <a:t>#9 communications</a:t>
            </a:r>
          </a:p>
          <a:p>
            <a:r>
              <a:rPr lang="en-US" dirty="0"/>
              <a:t>#10 English/literature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0069" y="6074593"/>
            <a:ext cx="500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Tezlaff</a:t>
            </a:r>
            <a:r>
              <a:rPr lang="en-US" sz="1100" dirty="0"/>
              <a:t>, R. (2016, December 1). Top 10 Most Popular Majors in the U.S. — Inside College Factual. Retrieved from http://inside.collegefactual.com/stories/top-10-most-popular-majors</a:t>
            </a:r>
          </a:p>
        </p:txBody>
      </p:sp>
    </p:spTree>
    <p:extLst>
      <p:ext uri="{BB962C8B-B14F-4D97-AF65-F5344CB8AC3E}">
        <p14:creationId xmlns:p14="http://schemas.microsoft.com/office/powerpoint/2010/main" val="13462311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989</TotalTime>
  <Words>608</Words>
  <Application>Microsoft Office PowerPoint</Application>
  <PresentationFormat>Widescreen</PresentationFormat>
  <Paragraphs>80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Celestial</vt:lpstr>
      <vt:lpstr>Scientifically Literate: the world, the community, the individual </vt:lpstr>
      <vt:lpstr>PowerPoint Presentation</vt:lpstr>
      <vt:lpstr>“Scientific illiteracy is the lack knowledge and understanding of scientific concepts and processes required for personal decision making, participation in civic and cultural affairs, and economic productivity.”</vt:lpstr>
      <vt:lpstr>PowerPoint Presentation</vt:lpstr>
      <vt:lpstr>“Too Many Know Too Little” </vt:lpstr>
      <vt:lpstr>PowerPoint Presentation</vt:lpstr>
      <vt:lpstr>education of STEM</vt:lpstr>
      <vt:lpstr>Why don’t young people go into STEM fields? </vt:lpstr>
      <vt:lpstr>Where do they go?</vt:lpstr>
      <vt:lpstr>A scientific controversy</vt:lpstr>
      <vt:lpstr>Why deny?</vt:lpstr>
      <vt:lpstr>PowerPoint Presentation</vt:lpstr>
      <vt:lpstr>“The truth IS out there”</vt:lpstr>
      <vt:lpstr>Be active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Scientifically Illiterate America</dc:title>
  <dc:creator>Elizabeth Cobb</dc:creator>
  <cp:lastModifiedBy>Kellie Thomas</cp:lastModifiedBy>
  <cp:revision>37</cp:revision>
  <dcterms:created xsi:type="dcterms:W3CDTF">2017-04-29T18:46:01Z</dcterms:created>
  <dcterms:modified xsi:type="dcterms:W3CDTF">2018-03-08T21:06:38Z</dcterms:modified>
</cp:coreProperties>
</file>